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5098" r:id="rId2"/>
  </p:sldMasterIdLst>
  <p:notesMasterIdLst>
    <p:notesMasterId r:id="rId163"/>
  </p:notesMasterIdLst>
  <p:handoutMasterIdLst>
    <p:handoutMasterId r:id="rId164"/>
  </p:handoutMasterIdLst>
  <p:sldIdLst>
    <p:sldId id="257" r:id="rId3"/>
    <p:sldId id="492" r:id="rId4"/>
    <p:sldId id="907" r:id="rId5"/>
    <p:sldId id="908" r:id="rId6"/>
    <p:sldId id="910" r:id="rId7"/>
    <p:sldId id="909" r:id="rId8"/>
    <p:sldId id="912" r:id="rId9"/>
    <p:sldId id="914" r:id="rId10"/>
    <p:sldId id="592" r:id="rId11"/>
    <p:sldId id="906" r:id="rId12"/>
    <p:sldId id="899" r:id="rId13"/>
    <p:sldId id="900" r:id="rId14"/>
    <p:sldId id="895" r:id="rId15"/>
    <p:sldId id="896" r:id="rId16"/>
    <p:sldId id="897" r:id="rId17"/>
    <p:sldId id="898" r:id="rId18"/>
    <p:sldId id="901" r:id="rId19"/>
    <p:sldId id="902" r:id="rId20"/>
    <p:sldId id="903" r:id="rId21"/>
    <p:sldId id="904" r:id="rId22"/>
    <p:sldId id="905" r:id="rId23"/>
    <p:sldId id="681" r:id="rId24"/>
    <p:sldId id="781" r:id="rId25"/>
    <p:sldId id="832" r:id="rId26"/>
    <p:sldId id="833" r:id="rId27"/>
    <p:sldId id="849" r:id="rId28"/>
    <p:sldId id="859" r:id="rId29"/>
    <p:sldId id="860" r:id="rId30"/>
    <p:sldId id="851" r:id="rId31"/>
    <p:sldId id="852" r:id="rId32"/>
    <p:sldId id="858" r:id="rId33"/>
    <p:sldId id="861" r:id="rId34"/>
    <p:sldId id="862" r:id="rId35"/>
    <p:sldId id="863" r:id="rId36"/>
    <p:sldId id="782" r:id="rId37"/>
    <p:sldId id="739" r:id="rId38"/>
    <p:sldId id="738" r:id="rId39"/>
    <p:sldId id="740" r:id="rId40"/>
    <p:sldId id="748" r:id="rId41"/>
    <p:sldId id="726" r:id="rId42"/>
    <p:sldId id="725" r:id="rId43"/>
    <p:sldId id="750" r:id="rId44"/>
    <p:sldId id="731" r:id="rId45"/>
    <p:sldId id="749" r:id="rId46"/>
    <p:sldId id="780" r:id="rId47"/>
    <p:sldId id="751" r:id="rId48"/>
    <p:sldId id="727" r:id="rId49"/>
    <p:sldId id="729" r:id="rId50"/>
    <p:sldId id="783" r:id="rId51"/>
    <p:sldId id="650" r:id="rId52"/>
    <p:sldId id="652" r:id="rId53"/>
    <p:sldId id="916" r:id="rId54"/>
    <p:sldId id="733" r:id="rId55"/>
    <p:sldId id="754" r:id="rId56"/>
    <p:sldId id="755" r:id="rId57"/>
    <p:sldId id="784" r:id="rId58"/>
    <p:sldId id="773" r:id="rId59"/>
    <p:sldId id="659" r:id="rId60"/>
    <p:sldId id="756" r:id="rId61"/>
    <p:sldId id="786" r:id="rId62"/>
    <p:sldId id="787" r:id="rId63"/>
    <p:sldId id="788" r:id="rId64"/>
    <p:sldId id="789" r:id="rId65"/>
    <p:sldId id="790" r:id="rId66"/>
    <p:sldId id="791" r:id="rId67"/>
    <p:sldId id="792" r:id="rId68"/>
    <p:sldId id="793" r:id="rId69"/>
    <p:sldId id="794" r:id="rId70"/>
    <p:sldId id="795" r:id="rId71"/>
    <p:sldId id="796" r:id="rId72"/>
    <p:sldId id="797" r:id="rId73"/>
    <p:sldId id="798" r:id="rId74"/>
    <p:sldId id="799" r:id="rId75"/>
    <p:sldId id="800" r:id="rId76"/>
    <p:sldId id="801" r:id="rId77"/>
    <p:sldId id="802" r:id="rId78"/>
    <p:sldId id="803" r:id="rId79"/>
    <p:sldId id="804" r:id="rId80"/>
    <p:sldId id="805" r:id="rId81"/>
    <p:sldId id="806" r:id="rId82"/>
    <p:sldId id="807" r:id="rId83"/>
    <p:sldId id="808" r:id="rId84"/>
    <p:sldId id="809" r:id="rId85"/>
    <p:sldId id="810" r:id="rId86"/>
    <p:sldId id="811" r:id="rId87"/>
    <p:sldId id="741" r:id="rId88"/>
    <p:sldId id="758" r:id="rId89"/>
    <p:sldId id="759" r:id="rId90"/>
    <p:sldId id="864" r:id="rId91"/>
    <p:sldId id="865" r:id="rId92"/>
    <p:sldId id="866" r:id="rId93"/>
    <p:sldId id="868" r:id="rId94"/>
    <p:sldId id="869" r:id="rId95"/>
    <p:sldId id="870" r:id="rId96"/>
    <p:sldId id="871" r:id="rId97"/>
    <p:sldId id="872" r:id="rId98"/>
    <p:sldId id="873" r:id="rId99"/>
    <p:sldId id="874" r:id="rId100"/>
    <p:sldId id="875" r:id="rId101"/>
    <p:sldId id="876" r:id="rId102"/>
    <p:sldId id="877" r:id="rId103"/>
    <p:sldId id="878" r:id="rId104"/>
    <p:sldId id="879" r:id="rId105"/>
    <p:sldId id="880" r:id="rId106"/>
    <p:sldId id="881" r:id="rId107"/>
    <p:sldId id="882" r:id="rId108"/>
    <p:sldId id="883" r:id="rId109"/>
    <p:sldId id="884" r:id="rId110"/>
    <p:sldId id="885" r:id="rId111"/>
    <p:sldId id="886" r:id="rId112"/>
    <p:sldId id="887" r:id="rId113"/>
    <p:sldId id="888" r:id="rId114"/>
    <p:sldId id="889" r:id="rId115"/>
    <p:sldId id="890" r:id="rId116"/>
    <p:sldId id="891" r:id="rId117"/>
    <p:sldId id="892" r:id="rId118"/>
    <p:sldId id="915" r:id="rId119"/>
    <p:sldId id="950" r:id="rId120"/>
    <p:sldId id="933" r:id="rId121"/>
    <p:sldId id="934" r:id="rId122"/>
    <p:sldId id="936" r:id="rId123"/>
    <p:sldId id="938" r:id="rId124"/>
    <p:sldId id="940" r:id="rId125"/>
    <p:sldId id="952" r:id="rId126"/>
    <p:sldId id="942" r:id="rId127"/>
    <p:sldId id="944" r:id="rId128"/>
    <p:sldId id="946" r:id="rId129"/>
    <p:sldId id="948" r:id="rId130"/>
    <p:sldId id="955" r:id="rId131"/>
    <p:sldId id="918" r:id="rId132"/>
    <p:sldId id="920" r:id="rId133"/>
    <p:sldId id="922" r:id="rId134"/>
    <p:sldId id="924" r:id="rId135"/>
    <p:sldId id="926" r:id="rId136"/>
    <p:sldId id="928" r:id="rId137"/>
    <p:sldId id="930" r:id="rId138"/>
    <p:sldId id="932" r:id="rId139"/>
    <p:sldId id="757" r:id="rId140"/>
    <p:sldId id="778" r:id="rId141"/>
    <p:sldId id="779" r:id="rId142"/>
    <p:sldId id="730" r:id="rId143"/>
    <p:sldId id="690" r:id="rId144"/>
    <p:sldId id="761" r:id="rId145"/>
    <p:sldId id="774" r:id="rId146"/>
    <p:sldId id="775" r:id="rId147"/>
    <p:sldId id="763" r:id="rId148"/>
    <p:sldId id="764" r:id="rId149"/>
    <p:sldId id="765" r:id="rId150"/>
    <p:sldId id="766" r:id="rId151"/>
    <p:sldId id="776" r:id="rId152"/>
    <p:sldId id="777" r:id="rId153"/>
    <p:sldId id="768" r:id="rId154"/>
    <p:sldId id="769" r:id="rId155"/>
    <p:sldId id="954" r:id="rId156"/>
    <p:sldId id="956" r:id="rId157"/>
    <p:sldId id="957" r:id="rId158"/>
    <p:sldId id="953" r:id="rId159"/>
    <p:sldId id="563" r:id="rId160"/>
    <p:sldId id="770" r:id="rId161"/>
    <p:sldId id="724" r:id="rId162"/>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594" autoAdjust="0"/>
  </p:normalViewPr>
  <p:slideViewPr>
    <p:cSldViewPr snapToGrid="0">
      <p:cViewPr>
        <p:scale>
          <a:sx n="66" d="100"/>
          <a:sy n="66" d="100"/>
        </p:scale>
        <p:origin x="-102"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0964"/>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slide" Target="slides/slide152.xml"/><Relationship Id="rId159" Type="http://schemas.openxmlformats.org/officeDocument/2006/relationships/slide" Target="slides/slide157.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presProps" Target="pres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slide" Target="slides/slide149.xml"/><Relationship Id="rId156" Type="http://schemas.openxmlformats.org/officeDocument/2006/relationships/slide" Target="slides/slide154.xml"/><Relationship Id="rId16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367" cy="465294"/>
          </a:xfrm>
          <a:prstGeom prst="rect">
            <a:avLst/>
          </a:prstGeom>
        </p:spPr>
        <p:txBody>
          <a:bodyPr vert="horz" lIns="93171" tIns="46586" rIns="93171" bIns="46586" rtlCol="0"/>
          <a:lstStyle>
            <a:lvl1pPr algn="l">
              <a:defRPr sz="1200">
                <a:latin typeface="Arial" pitchFamily="34" charset="0"/>
              </a:defRPr>
            </a:lvl1pPr>
          </a:lstStyle>
          <a:p>
            <a:pPr>
              <a:defRPr/>
            </a:pPr>
            <a:endParaRPr lang="en-US"/>
          </a:p>
        </p:txBody>
      </p:sp>
      <p:sp>
        <p:nvSpPr>
          <p:cNvPr id="3" name="Date Placeholder 2"/>
          <p:cNvSpPr>
            <a:spLocks noGrp="1"/>
          </p:cNvSpPr>
          <p:nvPr>
            <p:ph type="dt" sz="quarter" idx="1"/>
          </p:nvPr>
        </p:nvSpPr>
        <p:spPr>
          <a:xfrm>
            <a:off x="3971456" y="0"/>
            <a:ext cx="3037366" cy="465294"/>
          </a:xfrm>
          <a:prstGeom prst="rect">
            <a:avLst/>
          </a:prstGeom>
        </p:spPr>
        <p:txBody>
          <a:bodyPr vert="horz" lIns="93171" tIns="46586" rIns="93171" bIns="46586" rtlCol="0"/>
          <a:lstStyle>
            <a:lvl1pPr algn="r">
              <a:defRPr sz="1200">
                <a:latin typeface="Arial" pitchFamily="34" charset="0"/>
              </a:defRPr>
            </a:lvl1pPr>
          </a:lstStyle>
          <a:p>
            <a:pPr>
              <a:defRPr/>
            </a:pPr>
            <a:fld id="{88B0E558-C4F6-44C1-8A0E-7FD01F5526B7}" type="datetimeFigureOut">
              <a:rPr lang="en-US"/>
              <a:pPr>
                <a:defRPr/>
              </a:pPr>
              <a:t>7/31/2013</a:t>
            </a:fld>
            <a:endParaRPr lang="en-US" dirty="0"/>
          </a:p>
        </p:txBody>
      </p:sp>
      <p:sp>
        <p:nvSpPr>
          <p:cNvPr id="4" name="Footer Placeholder 3"/>
          <p:cNvSpPr>
            <a:spLocks noGrp="1"/>
          </p:cNvSpPr>
          <p:nvPr>
            <p:ph type="ftr" sz="quarter" idx="2"/>
          </p:nvPr>
        </p:nvSpPr>
        <p:spPr>
          <a:xfrm>
            <a:off x="0" y="8829530"/>
            <a:ext cx="3037367" cy="465294"/>
          </a:xfrm>
          <a:prstGeom prst="rect">
            <a:avLst/>
          </a:prstGeom>
        </p:spPr>
        <p:txBody>
          <a:bodyPr vert="horz" lIns="93171" tIns="46586" rIns="93171" bIns="46586" rtlCol="0" anchor="b"/>
          <a:lstStyle>
            <a:lvl1pPr algn="l">
              <a:defRPr sz="1200">
                <a:latin typeface="Arial" pitchFamily="34" charset="0"/>
              </a:defRPr>
            </a:lvl1pPr>
          </a:lstStyle>
          <a:p>
            <a:pPr>
              <a:defRPr/>
            </a:pPr>
            <a:endParaRPr lang="en-US"/>
          </a:p>
        </p:txBody>
      </p:sp>
      <p:sp>
        <p:nvSpPr>
          <p:cNvPr id="5" name="Slide Number Placeholder 4"/>
          <p:cNvSpPr>
            <a:spLocks noGrp="1"/>
          </p:cNvSpPr>
          <p:nvPr>
            <p:ph type="sldNum" sz="quarter" idx="3"/>
          </p:nvPr>
        </p:nvSpPr>
        <p:spPr>
          <a:xfrm>
            <a:off x="3971456" y="8829530"/>
            <a:ext cx="3037366" cy="465294"/>
          </a:xfrm>
          <a:prstGeom prst="rect">
            <a:avLst/>
          </a:prstGeom>
        </p:spPr>
        <p:txBody>
          <a:bodyPr vert="horz" lIns="93171" tIns="46586" rIns="93171" bIns="46586" rtlCol="0" anchor="b"/>
          <a:lstStyle>
            <a:lvl1pPr algn="r">
              <a:defRPr sz="1200">
                <a:latin typeface="Arial" pitchFamily="34" charset="0"/>
              </a:defRPr>
            </a:lvl1pPr>
          </a:lstStyle>
          <a:p>
            <a:pPr>
              <a:defRPr/>
            </a:pPr>
            <a:fld id="{6D58BE5A-1225-4242-85F5-CF12000C44C4}" type="slidenum">
              <a:rPr lang="en-US"/>
              <a:pPr>
                <a:defRPr/>
              </a:pPr>
              <a:t>‹#›</a:t>
            </a:fld>
            <a:endParaRPr lang="en-US" dirty="0"/>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7367" cy="465294"/>
          </a:xfrm>
          <a:prstGeom prst="rect">
            <a:avLst/>
          </a:prstGeom>
          <a:noFill/>
          <a:ln w="9525">
            <a:noFill/>
            <a:miter lim="800000"/>
            <a:headEnd/>
            <a:tailEnd/>
          </a:ln>
          <a:effectLst/>
        </p:spPr>
        <p:txBody>
          <a:bodyPr vert="horz" wrap="square" lIns="93171" tIns="46586" rIns="93171" bIns="46586" numCol="1" anchor="t" anchorCtr="0" compatLnSpc="1">
            <a:prstTxWarp prst="textNoShape">
              <a:avLst/>
            </a:prstTxWarp>
          </a:bodyPr>
          <a:lstStyle>
            <a:lvl1pPr algn="l">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971456" y="0"/>
            <a:ext cx="3037366" cy="465294"/>
          </a:xfrm>
          <a:prstGeom prst="rect">
            <a:avLst/>
          </a:prstGeom>
          <a:noFill/>
          <a:ln w="9525">
            <a:noFill/>
            <a:miter lim="800000"/>
            <a:headEnd/>
            <a:tailEnd/>
          </a:ln>
          <a:effectLst/>
        </p:spPr>
        <p:txBody>
          <a:bodyPr vert="horz" wrap="square" lIns="93171" tIns="46586" rIns="93171" bIns="46586" numCol="1" anchor="t" anchorCtr="0" compatLnSpc="1">
            <a:prstTxWarp prst="textNoShape">
              <a:avLst/>
            </a:prstTxWarp>
          </a:bodyPr>
          <a:lstStyle>
            <a:lvl1pPr algn="r">
              <a:defRPr sz="1200">
                <a:latin typeface="Arial" charset="0"/>
              </a:defRPr>
            </a:lvl1pPr>
          </a:lstStyle>
          <a:p>
            <a:pPr>
              <a:defRPr/>
            </a:pPr>
            <a:endParaRPr lang="en-US"/>
          </a:p>
        </p:txBody>
      </p:sp>
      <p:sp>
        <p:nvSpPr>
          <p:cNvPr id="6656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0567" y="4414766"/>
            <a:ext cx="5609267" cy="4184484"/>
          </a:xfrm>
          <a:prstGeom prst="rect">
            <a:avLst/>
          </a:prstGeom>
          <a:noFill/>
          <a:ln w="9525">
            <a:noFill/>
            <a:miter lim="800000"/>
            <a:headEnd/>
            <a:tailEnd/>
          </a:ln>
          <a:effectLst/>
        </p:spPr>
        <p:txBody>
          <a:bodyPr vert="horz" wrap="square" lIns="93171" tIns="46586" rIns="93171"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829530"/>
            <a:ext cx="3037367" cy="465294"/>
          </a:xfrm>
          <a:prstGeom prst="rect">
            <a:avLst/>
          </a:prstGeom>
          <a:noFill/>
          <a:ln w="9525">
            <a:noFill/>
            <a:miter lim="800000"/>
            <a:headEnd/>
            <a:tailEnd/>
          </a:ln>
          <a:effectLst/>
        </p:spPr>
        <p:txBody>
          <a:bodyPr vert="horz" wrap="square" lIns="93171" tIns="46586" rIns="93171" bIns="46586" numCol="1" anchor="b" anchorCtr="0" compatLnSpc="1">
            <a:prstTxWarp prst="textNoShape">
              <a:avLst/>
            </a:prstTxWarp>
          </a:bodyPr>
          <a:lstStyle>
            <a:lvl1pPr algn="l">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971456" y="8829530"/>
            <a:ext cx="3037366" cy="465294"/>
          </a:xfrm>
          <a:prstGeom prst="rect">
            <a:avLst/>
          </a:prstGeom>
          <a:noFill/>
          <a:ln w="9525">
            <a:noFill/>
            <a:miter lim="800000"/>
            <a:headEnd/>
            <a:tailEnd/>
          </a:ln>
          <a:effectLst/>
        </p:spPr>
        <p:txBody>
          <a:bodyPr vert="horz" wrap="square" lIns="93171" tIns="46586" rIns="93171" bIns="46586" numCol="1" anchor="b" anchorCtr="0" compatLnSpc="1">
            <a:prstTxWarp prst="textNoShape">
              <a:avLst/>
            </a:prstTxWarp>
          </a:bodyPr>
          <a:lstStyle>
            <a:lvl1pPr algn="r">
              <a:defRPr sz="1200">
                <a:latin typeface="Arial" charset="0"/>
              </a:defRPr>
            </a:lvl1pPr>
          </a:lstStyle>
          <a:p>
            <a:pPr>
              <a:defRPr/>
            </a:pPr>
            <a:fld id="{1FF5C334-0A79-42D6-9252-23BFCB7E1D58}" type="slidenum">
              <a:rPr lang="en-US"/>
              <a:pPr>
                <a:defRPr/>
              </a:pPr>
              <a:t>‹#›</a:t>
            </a:fld>
            <a:endParaRPr lang="en-US"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ehow.com/how_6641437_assess-reading-skills.html#ixzz2AQdI29iB" TargetMode="External"/><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xfrm>
            <a:off x="1181100" y="687388"/>
            <a:ext cx="4648200" cy="3486150"/>
          </a:xfrm>
          <a:ln/>
        </p:spPr>
      </p:sp>
      <p:sp>
        <p:nvSpPr>
          <p:cNvPr id="67587" name="Rectangle 3"/>
          <p:cNvSpPr>
            <a:spLocks noGrp="1" noChangeArrowheads="1"/>
          </p:cNvSpPr>
          <p:nvPr>
            <p:ph type="body" idx="1"/>
          </p:nvPr>
        </p:nvSpPr>
        <p:spPr>
          <a:xfrm>
            <a:off x="934089" y="4414766"/>
            <a:ext cx="5142222" cy="4184484"/>
          </a:xfrm>
          <a:noFill/>
          <a:ln/>
        </p:spPr>
        <p:txBody>
          <a:bodyPr/>
          <a:lstStyle/>
          <a:p>
            <a:pPr eaLnBrk="1" hangingPunct="1"/>
            <a:r>
              <a:rPr lang="en-US" smtClean="0"/>
              <a:t>Anna and Norma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C926BB0-407F-4CAB-9EF2-AE59915F432F}" type="slidenum">
              <a:rPr lang="en-US"/>
              <a:pPr/>
              <a:t>26</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NOTES:</a:t>
            </a:r>
          </a:p>
          <a:p>
            <a:pPr eaLnBrk="1" hangingPunct="1"/>
            <a:r>
              <a:rPr lang="en-US" dirty="0" smtClean="0"/>
              <a:t>(read the points on the slide)</a:t>
            </a:r>
          </a:p>
          <a:p>
            <a:pPr eaLnBrk="1" hangingPunct="1"/>
            <a:endParaRPr lang="en-US" dirty="0" smtClean="0"/>
          </a:p>
          <a:p>
            <a:pPr eaLnBrk="1" hangingPunct="1"/>
            <a:r>
              <a:rPr lang="en-US" dirty="0" smtClean="0"/>
              <a:t>Point 1: What is the alphabetic principle?  </a:t>
            </a:r>
          </a:p>
          <a:p>
            <a:pPr eaLnBrk="1" hangingPunct="1"/>
            <a:r>
              <a:rPr lang="en-US" dirty="0" smtClean="0"/>
              <a:t>		ANSWER:  The knowledge that sounds and letters go together in a certain way (phoneme/grapheme knowledge, sound-symbol relationship)</a:t>
            </a:r>
          </a:p>
          <a:p>
            <a:pPr eaLnBrk="1" hangingPunct="1"/>
            <a:endParaRPr lang="en-US" dirty="0" smtClean="0"/>
          </a:p>
          <a:p>
            <a:pPr eaLnBrk="1" hangingPunct="1"/>
            <a:r>
              <a:rPr lang="en-US" dirty="0" smtClean="0"/>
              <a:t>Point 2:  Why would limited phonemic awareness  impact accurate and fluent word reading?</a:t>
            </a:r>
          </a:p>
          <a:p>
            <a:pPr eaLnBrk="1" hangingPunct="1"/>
            <a:r>
              <a:rPr lang="en-US" dirty="0" smtClean="0"/>
              <a:t>		ANSWER:  Limits in phonemic awareness prevent “automatic” word reading. The student must take time to “figure out” each word rather than quickly read it. This lack of automaticity prevents fluent word reading.</a:t>
            </a:r>
          </a:p>
          <a:p>
            <a:pPr eaLnBrk="1" hangingPunct="1"/>
            <a:endParaRPr lang="en-US" dirty="0" smtClean="0"/>
          </a:p>
          <a:p>
            <a:pPr eaLnBrk="1" hangingPunct="1"/>
            <a:r>
              <a:rPr lang="en-US" dirty="0" smtClean="0"/>
              <a:t>Point 3: How can a deficit in phonemic awareness lead to compromised comprehension?</a:t>
            </a:r>
          </a:p>
          <a:p>
            <a:pPr eaLnBrk="1" hangingPunct="1"/>
            <a:r>
              <a:rPr lang="en-US" dirty="0" smtClean="0"/>
              <a:t>		ANSWER:  As we mentioned in the second point, limited phonemic awareness prevents fluent reading. Lack of fluency leads to compromised comprehension because the student’s cognitive resources are focused on decoding rather than on meaning.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85F3DA5B-B51E-453B-BEB9-570186CACE18}" type="slidenum">
              <a:rPr lang="en-US"/>
              <a:pPr/>
              <a:t>27</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smtClean="0"/>
              <a:t>NOTES:</a:t>
            </a:r>
          </a:p>
          <a:p>
            <a:pPr eaLnBrk="1" hangingPunct="1"/>
            <a:endParaRPr lang="en-US" smtClean="0"/>
          </a:p>
          <a:p>
            <a:pPr eaLnBrk="1" hangingPunct="1"/>
            <a:r>
              <a:rPr lang="en-US" smtClean="0"/>
              <a:t>The alphabetic principle underlies decoding and encoding skills. If the student hasn’t “cracked the code” they have difficulty with reading (&amp; spelling). </a:t>
            </a:r>
          </a:p>
          <a:p>
            <a:pPr eaLnBrk="1" hangingPunct="1"/>
            <a:endParaRPr lang="en-US" smtClean="0"/>
          </a:p>
          <a:p>
            <a:pPr eaLnBrk="1" hangingPunct="1"/>
            <a:r>
              <a:rPr lang="en-US" smtClean="0"/>
              <a:t>Good readers seem to figure this relationship out between letters and sounds effortlessly. </a:t>
            </a:r>
          </a:p>
          <a:p>
            <a:pPr eaLnBrk="1" hangingPunct="1"/>
            <a:r>
              <a:rPr lang="en-US" smtClean="0"/>
              <a:t>Poor readers struggle making the connection – and usually that struggle is due to a deficit in phonemic awareness.</a:t>
            </a:r>
          </a:p>
          <a:p>
            <a:pPr eaLnBrk="1" hangingPunct="1"/>
            <a:endParaRPr lang="en-US" smtClean="0"/>
          </a:p>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26A0573F-B8BC-4729-A4C9-C1242A4346BA}" type="slidenum">
              <a:rPr lang="en-US"/>
              <a:pPr/>
              <a:t>28</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935039" y="4416426"/>
            <a:ext cx="5140325" cy="4183063"/>
          </a:xfrm>
          <a:noFill/>
          <a:ln/>
        </p:spPr>
        <p:txBody>
          <a:bodyPr/>
          <a:lstStyle/>
          <a:p>
            <a:pPr eaLnBrk="1" hangingPunct="1"/>
            <a:r>
              <a:rPr lang="en-US" smtClean="0"/>
              <a:t>NOTES:</a:t>
            </a:r>
          </a:p>
          <a:p>
            <a:pPr eaLnBrk="1" hangingPunct="1"/>
            <a:r>
              <a:rPr lang="en-US" smtClean="0"/>
              <a:t>We must understand these 2 terms to advance our knowledge in reading.</a:t>
            </a:r>
          </a:p>
          <a:p>
            <a:pPr eaLnBrk="1" hangingPunct="1"/>
            <a:r>
              <a:rPr lang="en-US" smtClean="0"/>
              <a:t>Phonology – sounds of language (we call the individual sounds = phonemes)  </a:t>
            </a:r>
          </a:p>
          <a:p>
            <a:pPr eaLnBrk="1" hangingPunct="1"/>
            <a:r>
              <a:rPr lang="en-US" smtClean="0"/>
              <a:t>Orthography – the letters and spelling patterns of a language – the marks of a writing system </a:t>
            </a:r>
          </a:p>
          <a:p>
            <a:pPr eaLnBrk="1" hangingPunct="1"/>
            <a:endParaRPr lang="en-US" smtClean="0"/>
          </a:p>
          <a:p>
            <a:pPr eaLnBrk="1" hangingPunct="1"/>
            <a:r>
              <a:rPr lang="en-US" smtClean="0"/>
              <a:t>Phonology:  auditory skills  (phonemes – smallest unit of sound….in English we have 44 phonemes) </a:t>
            </a:r>
          </a:p>
          <a:p>
            <a:pPr eaLnBrk="1" hangingPunct="1"/>
            <a:r>
              <a:rPr lang="en-US" smtClean="0"/>
              <a:t>Orthography – visual skills  (graphemes = 26 letters in English alphabet, but we have many different combinations of letters to spell the various sounds. </a:t>
            </a:r>
          </a:p>
          <a:p>
            <a:pPr eaLnBrk="1" hangingPunct="1"/>
            <a:endParaRPr lang="en-US" smtClean="0"/>
          </a:p>
          <a:p>
            <a:pPr eaLnBrk="1" hangingPunct="1"/>
            <a:r>
              <a:rPr lang="en-US" smtClean="0"/>
              <a:t>Reading and spelling nonsense words (pseudowords) that adhere to English spelling rules requires both phonology and orthography.  This is why nonsense words tasks are popping up on so many tests – they are very sensitive to reading (&amp;spelling) disabilities – they are very diagnostic tasks.    You cannot recognize a nonsense word.  You have to decode it.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940FF4CB-CA94-4A89-9FDE-1E429C00FB2E}" type="slidenum">
              <a:rPr lang="en-US"/>
              <a:pPr/>
              <a:t>29</a:t>
            </a:fld>
            <a:endParaRPr lang="en-US"/>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r>
              <a:rPr lang="en-US" smtClean="0"/>
              <a:t>NOTES:</a:t>
            </a:r>
          </a:p>
          <a:p>
            <a:pPr eaLnBrk="1" hangingPunct="1"/>
            <a:endParaRPr lang="en-US" smtClean="0"/>
          </a:p>
          <a:p>
            <a:pPr eaLnBrk="1" hangingPunct="1"/>
            <a:r>
              <a:rPr lang="en-US" smtClean="0"/>
              <a:t>There is a developmental sequence to phonemic awareness abilities. Rhyming is the first ability to emerge….most preschoolers and kindergartners are able to rhyme.  </a:t>
            </a:r>
          </a:p>
          <a:p>
            <a:pPr eaLnBrk="1" hangingPunct="1"/>
            <a:r>
              <a:rPr lang="en-US" smtClean="0"/>
              <a:t>Most 1</a:t>
            </a:r>
            <a:r>
              <a:rPr lang="en-US" baseline="30000" smtClean="0"/>
              <a:t>st</a:t>
            </a:r>
            <a:r>
              <a:rPr lang="en-US" smtClean="0"/>
              <a:t> graders can count syllables, etc.</a:t>
            </a:r>
          </a:p>
          <a:p>
            <a:pPr eaLnBrk="1" hangingPunct="1"/>
            <a:r>
              <a:rPr lang="en-US" smtClean="0"/>
              <a:t>Most 2</a:t>
            </a:r>
            <a:r>
              <a:rPr lang="en-US" baseline="30000" smtClean="0"/>
              <a:t>nd</a:t>
            </a:r>
            <a:r>
              <a:rPr lang="en-US" smtClean="0"/>
              <a:t> graders can do all the various types of phonemic activities: rhyme, blend, segment, delete, etc.  If you have older children that are still struggling with these tasks….or are not doing well on phonemic awareness measures, you can be sure that limits in phonemic awareness are impacting their academic performance.</a:t>
            </a:r>
          </a:p>
          <a:p>
            <a:pPr eaLnBrk="1" hangingPunct="1"/>
            <a:endParaRPr lang="en-US" smtClean="0"/>
          </a:p>
          <a:p>
            <a:pPr eaLnBrk="1" hangingPunct="1"/>
            <a:r>
              <a:rPr lang="en-US" smtClean="0"/>
              <a:t>It is most important that children learn to blend (push sounds together – needed to read) and segment (pull sounds apart –needed for spelling).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B86AEDEF-9468-4999-B425-CC7CC4A7D2EE}" type="slidenum">
              <a:rPr lang="en-US"/>
              <a:pPr/>
              <a:t>30</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935039" y="4416426"/>
            <a:ext cx="5140325" cy="4183063"/>
          </a:xfrm>
          <a:noFill/>
          <a:ln/>
        </p:spPr>
        <p:txBody>
          <a:bodyPr/>
          <a:lstStyle/>
          <a:p>
            <a:pPr eaLnBrk="1" hangingPunct="1"/>
            <a:r>
              <a:rPr lang="en-US" smtClean="0"/>
              <a:t>NOTES:</a:t>
            </a:r>
          </a:p>
          <a:p>
            <a:pPr eaLnBrk="1" hangingPunct="1"/>
            <a:endParaRPr lang="en-US" smtClean="0"/>
          </a:p>
          <a:p>
            <a:pPr eaLnBrk="1" hangingPunct="1"/>
            <a:r>
              <a:rPr lang="en-US" smtClean="0"/>
              <a:t>Rapid letter naming requires coordination of visual, verbal,and attentional systems.</a:t>
            </a:r>
          </a:p>
          <a:p>
            <a:pPr eaLnBrk="1" hangingPunct="1"/>
            <a:endParaRPr lang="en-US" smtClean="0"/>
          </a:p>
          <a:p>
            <a:pPr eaLnBrk="1" hangingPunct="1"/>
            <a:r>
              <a:rPr lang="en-US" smtClean="0"/>
              <a:t>The cognitive processing time of naming common objects predicts letter reading.</a:t>
            </a:r>
          </a:p>
          <a:p>
            <a:pPr eaLnBrk="1" hangingPunct="1"/>
            <a:r>
              <a:rPr lang="en-US" smtClean="0"/>
              <a:t>(efficiency of connecting a verbal label to a visual stimulus) </a:t>
            </a:r>
          </a:p>
          <a:p>
            <a:pPr eaLnBrk="1" hangingPunct="1"/>
            <a:endParaRPr lang="en-US" smtClean="0"/>
          </a:p>
          <a:p>
            <a:pPr eaLnBrk="1" hangingPunct="1"/>
            <a:r>
              <a:rPr lang="en-US" smtClean="0"/>
              <a:t>Visual-verbal processing is important to letter and word reading.</a:t>
            </a:r>
          </a:p>
          <a:p>
            <a:pPr eaLnBrk="1" hangingPunct="1"/>
            <a:endParaRPr lang="en-US" smtClean="0"/>
          </a:p>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7B288568-1046-45EC-81C2-C87245988DE9}" type="slidenum">
              <a:rPr lang="en-US"/>
              <a:pPr/>
              <a:t>31</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smtClean="0"/>
              <a:t>NOTES:</a:t>
            </a:r>
          </a:p>
          <a:p>
            <a:pPr eaLnBrk="1" hangingPunct="1"/>
            <a:endParaRPr lang="en-US" smtClean="0"/>
          </a:p>
          <a:p>
            <a:pPr eaLnBrk="1" hangingPunct="1"/>
            <a:r>
              <a:rPr lang="en-US" smtClean="0"/>
              <a:t>These 8 items are all elements of reading. Problems in one or more of these areas are predictive of reading failure, or difficulty.  Strengths in these areas are predictive of reading success.</a:t>
            </a:r>
          </a:p>
          <a:p>
            <a:pPr eaLnBrk="1" hangingPunct="1"/>
            <a:endParaRPr lang="en-US" smtClean="0"/>
          </a:p>
          <a:p>
            <a:pPr eaLnBrk="1" hangingPunct="1"/>
            <a:r>
              <a:rPr lang="en-US" smtClean="0"/>
              <a:t>When we evaluate children referred for reading difficulties, we must gather information about these 8 areas.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95C3FA58-FB4E-49EF-B73C-49B300474C3A}" type="slidenum">
              <a:rPr lang="en-US"/>
              <a:pPr/>
              <a:t>32</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xfrm>
            <a:off x="935039" y="4416426"/>
            <a:ext cx="5140325" cy="4183063"/>
          </a:xfrm>
          <a:noFill/>
          <a:ln/>
        </p:spPr>
        <p:txBody>
          <a:bodyPr/>
          <a:lstStyle/>
          <a:p>
            <a:pPr eaLnBrk="1" hangingPunct="1">
              <a:lnSpc>
                <a:spcPct val="70000"/>
              </a:lnSpc>
            </a:pPr>
            <a:r>
              <a:rPr lang="en-US" sz="1000" dirty="0" smtClean="0"/>
              <a:t>NOTE:</a:t>
            </a:r>
          </a:p>
          <a:p>
            <a:pPr eaLnBrk="1" hangingPunct="1">
              <a:lnSpc>
                <a:spcPct val="70000"/>
              </a:lnSpc>
            </a:pPr>
            <a:r>
              <a:rPr lang="en-US" sz="1000" dirty="0" smtClean="0"/>
              <a:t>Learn the characteristics of phonologically-based reading difficulties so that you can be alert to their presence when observing or testing an individual. </a:t>
            </a:r>
          </a:p>
          <a:p>
            <a:pPr eaLnBrk="1" hangingPunct="1">
              <a:lnSpc>
                <a:spcPct val="70000"/>
              </a:lnSpc>
            </a:pPr>
            <a:r>
              <a:rPr lang="en-US" sz="1000" dirty="0" smtClean="0"/>
              <a:t>Notice that early speech/language difficulties are often present, so check the child’s history. The articulation problems may clear up by end of first grade, but problems with reading &amp; spelling can continue.  Articulation is developmental so consult with the speech-language professional in your building.</a:t>
            </a:r>
          </a:p>
          <a:p>
            <a:pPr lvl="1" eaLnBrk="1" hangingPunct="1">
              <a:lnSpc>
                <a:spcPct val="70000"/>
              </a:lnSpc>
              <a:buFontTx/>
              <a:buChar char="•"/>
            </a:pPr>
            <a:r>
              <a:rPr lang="en-US" sz="1000" dirty="0" smtClean="0"/>
              <a:t>Mispronouncing multi-syllabic words is a common characteristic……</a:t>
            </a:r>
            <a:r>
              <a:rPr lang="en-US" sz="1000" dirty="0" err="1" smtClean="0"/>
              <a:t>Aminals</a:t>
            </a:r>
            <a:r>
              <a:rPr lang="en-US" sz="1000" dirty="0" smtClean="0"/>
              <a:t> for animals,  </a:t>
            </a:r>
            <a:r>
              <a:rPr lang="en-US" sz="1000" dirty="0" err="1" smtClean="0"/>
              <a:t>Pasghetti</a:t>
            </a:r>
            <a:r>
              <a:rPr lang="en-US" sz="1000" dirty="0" smtClean="0"/>
              <a:t>  for spaghetti</a:t>
            </a:r>
          </a:p>
          <a:p>
            <a:pPr lvl="1" eaLnBrk="1" hangingPunct="1">
              <a:lnSpc>
                <a:spcPct val="70000"/>
              </a:lnSpc>
              <a:buFontTx/>
              <a:buChar char="•"/>
            </a:pPr>
            <a:r>
              <a:rPr lang="en-US" sz="1000" dirty="0" smtClean="0"/>
              <a:t>Trouble rhyming</a:t>
            </a:r>
          </a:p>
          <a:p>
            <a:pPr lvl="1" eaLnBrk="1" hangingPunct="1">
              <a:lnSpc>
                <a:spcPct val="70000"/>
              </a:lnSpc>
              <a:buFontTx/>
              <a:buChar char="•"/>
            </a:pPr>
            <a:r>
              <a:rPr lang="en-US" sz="1000" dirty="0" smtClean="0"/>
              <a:t>Difficulty pronouncing sounds</a:t>
            </a:r>
          </a:p>
          <a:p>
            <a:pPr lvl="1" eaLnBrk="1" hangingPunct="1">
              <a:lnSpc>
                <a:spcPct val="70000"/>
              </a:lnSpc>
              <a:buFontTx/>
              <a:buChar char="•"/>
            </a:pPr>
            <a:r>
              <a:rPr lang="en-US" sz="1000" dirty="0" smtClean="0"/>
              <a:t>Trouble learning letter-sound associations</a:t>
            </a:r>
          </a:p>
          <a:p>
            <a:pPr lvl="1" eaLnBrk="1" hangingPunct="1">
              <a:lnSpc>
                <a:spcPct val="70000"/>
              </a:lnSpc>
              <a:buFontTx/>
              <a:buChar char="•"/>
            </a:pPr>
            <a:r>
              <a:rPr lang="en-US" sz="1000" dirty="0" smtClean="0"/>
              <a:t>Difficulty learning days of the week or months in the year (sequence)</a:t>
            </a:r>
          </a:p>
          <a:p>
            <a:pPr lvl="1" eaLnBrk="1" hangingPunct="1">
              <a:lnSpc>
                <a:spcPct val="70000"/>
              </a:lnSpc>
              <a:buFontTx/>
              <a:buChar char="•"/>
            </a:pPr>
            <a:r>
              <a:rPr lang="en-US" sz="1000" dirty="0" smtClean="0"/>
              <a:t>Difficulty repeating information just heard</a:t>
            </a:r>
          </a:p>
          <a:p>
            <a:pPr lvl="1" eaLnBrk="1" hangingPunct="1">
              <a:lnSpc>
                <a:spcPct val="70000"/>
              </a:lnSpc>
              <a:buFontTx/>
              <a:buChar char="•"/>
            </a:pPr>
            <a:r>
              <a:rPr lang="en-US" sz="1000" dirty="0" smtClean="0"/>
              <a:t>Trouble distinguishing letters with similar sounds in speech and when spelling</a:t>
            </a:r>
          </a:p>
          <a:p>
            <a:pPr lvl="1" eaLnBrk="1" hangingPunct="1">
              <a:lnSpc>
                <a:spcPct val="70000"/>
              </a:lnSpc>
              <a:buFontTx/>
              <a:buChar char="•"/>
            </a:pPr>
            <a:r>
              <a:rPr lang="en-US" sz="1000" dirty="0" smtClean="0"/>
              <a:t>Trouble pronouncing phonically regular patterns</a:t>
            </a:r>
          </a:p>
          <a:p>
            <a:pPr lvl="1" eaLnBrk="1" hangingPunct="1">
              <a:lnSpc>
                <a:spcPct val="70000"/>
              </a:lnSpc>
              <a:buFontTx/>
              <a:buChar char="•"/>
            </a:pPr>
            <a:r>
              <a:rPr lang="en-US" sz="1000" dirty="0" smtClean="0"/>
              <a:t>Trouble ordering sounds (sequence when spelling)</a:t>
            </a:r>
          </a:p>
          <a:p>
            <a:pPr lvl="1" eaLnBrk="1" hangingPunct="1">
              <a:lnSpc>
                <a:spcPct val="70000"/>
              </a:lnSpc>
              <a:buFontTx/>
              <a:buChar char="•"/>
            </a:pPr>
            <a:r>
              <a:rPr lang="en-US" sz="1000" dirty="0" smtClean="0"/>
              <a:t>Trouble pronouncing multisyllabic words</a:t>
            </a:r>
          </a:p>
          <a:p>
            <a:pPr lvl="1" eaLnBrk="1" hangingPunct="1">
              <a:lnSpc>
                <a:spcPct val="70000"/>
              </a:lnSpc>
              <a:buFontTx/>
              <a:buChar char="•"/>
            </a:pPr>
            <a:r>
              <a:rPr lang="en-US" sz="1000" dirty="0" smtClean="0"/>
              <a:t>Slow rate</a:t>
            </a:r>
          </a:p>
          <a:p>
            <a:pPr eaLnBrk="1" hangingPunct="1">
              <a:lnSpc>
                <a:spcPct val="70000"/>
              </a:lnSpc>
            </a:pPr>
            <a:r>
              <a:rPr lang="en-US" sz="1000" dirty="0" smtClean="0"/>
              <a:t>Common later on to have phonetically inaccurate spellings – throughout school career</a:t>
            </a:r>
          </a:p>
          <a:p>
            <a:pPr eaLnBrk="1" hangingPunct="1">
              <a:lnSpc>
                <a:spcPct val="70000"/>
              </a:lnSpc>
            </a:pPr>
            <a:r>
              <a:rPr lang="en-US" sz="1000" dirty="0" smtClean="0"/>
              <a:t>Trouble with verbal short-term memory which may effect computational skill too. These children struggle to follow directions, memorize counting patterns, and keep pace with oral drills in classroom.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215921A7-D8C3-4A2D-AD6A-C53E0FE23AC2}" type="slidenum">
              <a:rPr lang="en-US"/>
              <a:pPr/>
              <a:t>33</a:t>
            </a:fld>
            <a:endParaRPr 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935039" y="4416426"/>
            <a:ext cx="5140325" cy="4183063"/>
          </a:xfrm>
          <a:noFill/>
          <a:ln/>
        </p:spPr>
        <p:txBody>
          <a:bodyPr/>
          <a:lstStyle/>
          <a:p>
            <a:pPr eaLnBrk="1" hangingPunct="1"/>
            <a:r>
              <a:rPr lang="en-US" smtClean="0"/>
              <a:t>NOTES:</a:t>
            </a:r>
          </a:p>
          <a:p>
            <a:pPr eaLnBrk="1" hangingPunct="1"/>
            <a:r>
              <a:rPr lang="en-US" smtClean="0"/>
              <a:t>Learn the characteristics of orthographic difficulties so you can recognize them during observation and evaluation.</a:t>
            </a:r>
          </a:p>
          <a:p>
            <a:pPr eaLnBrk="1" hangingPunct="1"/>
            <a:endParaRPr lang="en-US" smtClean="0"/>
          </a:p>
          <a:p>
            <a:pPr eaLnBrk="1" hangingPunct="1"/>
            <a:r>
              <a:rPr lang="en-US" smtClean="0"/>
              <a:t>Reversals past age 7 are a symptom</a:t>
            </a:r>
          </a:p>
          <a:p>
            <a:pPr eaLnBrk="1" hangingPunct="1"/>
            <a:r>
              <a:rPr lang="en-US" smtClean="0"/>
              <a:t>Lose place easily,</a:t>
            </a:r>
          </a:p>
          <a:p>
            <a:pPr eaLnBrk="1" hangingPunct="1"/>
            <a:r>
              <a:rPr lang="en-US" smtClean="0"/>
              <a:t>Confuse similar looking words (read feather as father)</a:t>
            </a:r>
          </a:p>
          <a:p>
            <a:pPr eaLnBrk="1" hangingPunct="1"/>
            <a:r>
              <a:rPr lang="en-US" smtClean="0"/>
              <a:t>Sequence letters incorrectly (tow bays for two days)</a:t>
            </a:r>
          </a:p>
          <a:p>
            <a:pPr eaLnBrk="1" hangingPunct="1"/>
            <a:endParaRPr lang="en-US" smtClean="0"/>
          </a:p>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7EACA4D4-793D-4562-8F92-8B570FC51E10}" type="slidenum">
              <a:rPr lang="en-US"/>
              <a:pPr/>
              <a:t>34</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smtClean="0"/>
              <a:t>NOTES:</a:t>
            </a:r>
          </a:p>
          <a:p>
            <a:pPr eaLnBrk="1" hangingPunct="1"/>
            <a:endParaRPr lang="en-US" smtClean="0"/>
          </a:p>
          <a:p>
            <a:pPr eaLnBrk="1" hangingPunct="1"/>
            <a:r>
              <a:rPr lang="en-US" smtClean="0"/>
              <a:t>Reading Comprehension difficulties can result from a variety of things:</a:t>
            </a:r>
          </a:p>
          <a:p>
            <a:pPr eaLnBrk="1" hangingPunct="1"/>
            <a:r>
              <a:rPr lang="en-US" smtClean="0"/>
              <a:t>(read bullets &amp; elaborate as you wish)</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r>
              <a:rPr lang="en-US" smtClean="0"/>
              <a:t>Anna and Norma</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66DFEB-2A02-481E-A48A-8584D2215E21}" type="slidenum">
              <a:rPr lang="en-US"/>
              <a:pPr/>
              <a:t>7</a:t>
            </a:fld>
            <a:endParaRPr lang="en-US"/>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r>
              <a:rPr lang="en-US" dirty="0"/>
              <a:t>Think of language as a ladder:</a:t>
            </a:r>
          </a:p>
          <a:p>
            <a:r>
              <a:rPr lang="en-US" dirty="0"/>
              <a:t>Upper levels – components involved with semantics (vocabulary or word meanings), syntax (grammatical structure), and discourse (connected sentences).</a:t>
            </a:r>
          </a:p>
          <a:p>
            <a:endParaRPr lang="en-US" dirty="0"/>
          </a:p>
          <a:p>
            <a:r>
              <a:rPr lang="en-US" dirty="0"/>
              <a:t>Lower level – phonologic module dedicated to processing the distinctive sound elements of language. </a:t>
            </a:r>
          </a:p>
          <a:p>
            <a:r>
              <a:rPr lang="en-US" dirty="0"/>
              <a:t>Phoneme: defined as the smallest unit of speech that distinguishes one word from another</a:t>
            </a:r>
          </a:p>
          <a:p>
            <a:r>
              <a:rPr lang="en-US" dirty="0"/>
              <a:t>	it is the fundamental element of the language system, the essential building block of all spoken and written words</a:t>
            </a:r>
          </a:p>
          <a:p>
            <a:r>
              <a:rPr lang="en-US" dirty="0"/>
              <a:t>	different combinations of just 44 phonemes produce all of the words in the English language</a:t>
            </a:r>
          </a:p>
          <a:p>
            <a:r>
              <a:rPr lang="en-US" dirty="0"/>
              <a:t>	Before words can be identified, understood, stored in memory, or retrieved from it, they must first be broken down into phonemes by the neural machinery of the brain.</a:t>
            </a:r>
          </a:p>
          <a:p>
            <a:r>
              <a:rPr lang="en-US" dirty="0"/>
              <a:t>	</a:t>
            </a:r>
            <a:r>
              <a:rPr lang="en-US" b="1" dirty="0"/>
              <a:t>Language is a code, and the only code that can be recognized by the language system and activate its machinery is the phonologic code.</a:t>
            </a:r>
          </a:p>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031"/>
          <p:cNvSpPr>
            <a:spLocks noGrp="1" noChangeArrowheads="1"/>
          </p:cNvSpPr>
          <p:nvPr>
            <p:ph type="sldNum" sz="quarter" idx="5"/>
          </p:nvPr>
        </p:nvSpPr>
        <p:spPr>
          <a:ln/>
        </p:spPr>
        <p:txBody>
          <a:bodyPr/>
          <a:lstStyle/>
          <a:p>
            <a:fld id="{2F1D2601-D6D4-4A82-AB18-954D440E1EB1}" type="slidenum">
              <a:rPr lang="en-US"/>
              <a:pPr/>
              <a:t>8</a:t>
            </a:fld>
            <a:endParaRPr lang="en-US"/>
          </a:p>
        </p:txBody>
      </p:sp>
      <p:sp>
        <p:nvSpPr>
          <p:cNvPr id="1045506" name="Rectangle 2"/>
          <p:cNvSpPr>
            <a:spLocks noGrp="1" noRot="1" noChangeAspect="1" noChangeArrowheads="1" noTextEdit="1"/>
          </p:cNvSpPr>
          <p:nvPr>
            <p:ph type="sldImg"/>
          </p:nvPr>
        </p:nvSpPr>
        <p:spPr>
          <a:ln/>
        </p:spPr>
      </p:sp>
      <p:sp>
        <p:nvSpPr>
          <p:cNvPr id="10455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p:spPr>
        <p:txBody>
          <a:bodyPr/>
          <a:lstStyle/>
          <a:p>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636591B-309D-4B5B-AB22-C590FFF88B75}" type="slidenum">
              <a:rPr lang="en-US" smtClean="0"/>
              <a:pPr/>
              <a:t>92</a:t>
            </a:fld>
            <a:endParaRPr lang="en-US"/>
          </a:p>
        </p:txBody>
      </p:sp>
    </p:spTree>
    <p:extLst>
      <p:ext uri="{BB962C8B-B14F-4D97-AF65-F5344CB8AC3E}">
        <p14:creationId xmlns="" xmlns:p14="http://schemas.microsoft.com/office/powerpoint/2010/main" val="33012679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996" eaLnBrk="1" fontAlgn="auto" hangingPunct="1">
              <a:spcBef>
                <a:spcPts val="0"/>
              </a:spcBef>
              <a:spcAft>
                <a:spcPts val="0"/>
              </a:spcAft>
              <a:defRPr/>
            </a:pPr>
            <a:r>
              <a:rPr lang="en-US" dirty="0" smtClean="0">
                <a:latin typeface="+mn-lt"/>
              </a:rPr>
              <a:t>The Qualitative Reading Inventory-3 (QRI-3) provides reading materials and detailed instruction on how to assess a student's reading skills accurately</a:t>
            </a:r>
            <a:br>
              <a:rPr lang="en-US" dirty="0" smtClean="0">
                <a:latin typeface="+mn-lt"/>
              </a:rPr>
            </a:br>
            <a:r>
              <a:rPr lang="en-US" dirty="0" smtClean="0">
                <a:latin typeface="+mn-lt"/>
              </a:rPr>
              <a:t/>
            </a:r>
            <a:br>
              <a:rPr lang="en-US" dirty="0" smtClean="0">
                <a:latin typeface="+mn-lt"/>
              </a:rPr>
            </a:br>
            <a:r>
              <a:rPr lang="en-US" dirty="0" smtClean="0">
                <a:latin typeface="+mn-lt"/>
              </a:rPr>
              <a:t>Read more: </a:t>
            </a:r>
            <a:r>
              <a:rPr lang="en-US" dirty="0" smtClean="0">
                <a:latin typeface="+mn-lt"/>
                <a:hlinkClick r:id="rId3"/>
              </a:rPr>
              <a:t>How to Assess Reading Skills | eHow.com</a:t>
            </a:r>
            <a:r>
              <a:rPr lang="en-US" dirty="0" smtClean="0">
                <a:latin typeface="+mn-lt"/>
              </a:rPr>
              <a:t> </a:t>
            </a:r>
            <a:r>
              <a:rPr lang="en-US" dirty="0" smtClean="0">
                <a:latin typeface="+mn-lt"/>
                <a:hlinkClick r:id="rId3"/>
              </a:rPr>
              <a:t>http://www.ehow.com/how_6641437_assess-reading-skills.html#ixzz2AQdI29iB</a:t>
            </a:r>
            <a:endParaRPr lang="en-US" dirty="0" smtClean="0">
              <a:latin typeface="+mn-lt"/>
            </a:endParaRPr>
          </a:p>
          <a:p>
            <a:pPr defTabSz="922996" eaLnBrk="1" fontAlgn="auto" hangingPunct="1">
              <a:spcBef>
                <a:spcPts val="0"/>
              </a:spcBef>
              <a:spcAft>
                <a:spcPts val="0"/>
              </a:spcAft>
              <a:defRPr/>
            </a:pPr>
            <a:endParaRPr lang="en-US" dirty="0" smtClean="0">
              <a:latin typeface="+mn-lt"/>
            </a:endParaRPr>
          </a:p>
          <a:p>
            <a:pPr defTabSz="922996" eaLnBrk="1" fontAlgn="auto" hangingPunct="1">
              <a:spcBef>
                <a:spcPts val="0"/>
              </a:spcBef>
              <a:spcAft>
                <a:spcPts val="0"/>
              </a:spcAft>
              <a:defRPr/>
            </a:pPr>
            <a:r>
              <a:rPr lang="en-US" i="1" dirty="0" smtClean="0"/>
              <a:t>The Qualitative Reading Inventory (QRI) </a:t>
            </a:r>
            <a:r>
              <a:rPr lang="en-US" dirty="0" smtClean="0"/>
              <a:t>(Leslie &amp; Caldwell, 2000) are hybrids of commercial standardized tests that include a strong informal, teacher-interpretation component. These assessments provide teachers with an in-depth view of their students as readers- their level of achievement and, to some extent, their various strengths and areas of concern in reading.</a:t>
            </a:r>
            <a:endParaRPr lang="en-US"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9F3E6B06-B2F4-4EC0-8A26-44860BE80C83}" type="slidenum">
              <a:rPr lang="en-US" smtClean="0"/>
              <a:pPr/>
              <a:t>122</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22996" eaLnBrk="1" fontAlgn="auto" hangingPunct="1">
              <a:spcBef>
                <a:spcPts val="0"/>
              </a:spcBef>
              <a:spcAft>
                <a:spcPts val="0"/>
              </a:spcAft>
              <a:defRPr/>
            </a:pPr>
            <a:r>
              <a:rPr lang="en-US" dirty="0" smtClean="0"/>
              <a:t>elision (say "blend" without saying /l/) </a:t>
            </a:r>
          </a:p>
          <a:p>
            <a:endParaRPr lang="en-US" dirty="0"/>
          </a:p>
        </p:txBody>
      </p:sp>
      <p:sp>
        <p:nvSpPr>
          <p:cNvPr id="4" name="Slide Number Placeholder 3"/>
          <p:cNvSpPr>
            <a:spLocks noGrp="1"/>
          </p:cNvSpPr>
          <p:nvPr>
            <p:ph type="sldNum" sz="quarter" idx="10"/>
          </p:nvPr>
        </p:nvSpPr>
        <p:spPr/>
        <p:txBody>
          <a:bodyPr/>
          <a:lstStyle/>
          <a:p>
            <a:fld id="{9F3E6B06-B2F4-4EC0-8A26-44860BE80C83}" type="slidenum">
              <a:rPr lang="en-US" smtClean="0"/>
              <a:pPr/>
              <a:t>123</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115375" indent="-115375">
              <a:spcAft>
                <a:spcPts val="303"/>
              </a:spcAft>
            </a:pPr>
            <a:r>
              <a:rPr lang="en-US" b="1" dirty="0" smtClean="0"/>
              <a:t>Trainer’s Notes:</a:t>
            </a:r>
          </a:p>
          <a:p>
            <a:pPr marL="235557" indent="-116977">
              <a:spcAft>
                <a:spcPts val="605"/>
              </a:spcAft>
              <a:buFontTx/>
              <a:buChar char="•"/>
            </a:pPr>
            <a:r>
              <a:rPr lang="en-US" dirty="0" smtClean="0"/>
              <a:t>We are going to look at three student–Amy, Belinda, and Carl.</a:t>
            </a:r>
          </a:p>
          <a:p>
            <a:pPr marL="235557" indent="-116977">
              <a:spcAft>
                <a:spcPts val="605"/>
              </a:spcAft>
              <a:buFontTx/>
              <a:buChar char="•"/>
            </a:pPr>
            <a:r>
              <a:rPr lang="en-US" dirty="0" smtClean="0"/>
              <a:t>All three students demonstrated needs in the area of Reading, but individuals were not looking at  all sources of information.</a:t>
            </a:r>
          </a:p>
          <a:p>
            <a:pPr marL="235557" indent="-116977">
              <a:spcAft>
                <a:spcPts val="605"/>
              </a:spcAft>
              <a:buFontTx/>
              <a:buChar char="•"/>
            </a:pPr>
            <a:r>
              <a:rPr lang="en-US" dirty="0" smtClean="0"/>
              <a:t>All three students were schedule for the </a:t>
            </a:r>
            <a:r>
              <a:rPr lang="en-US" dirty="0" smtClean="0"/>
              <a:t>same Reading Intervention</a:t>
            </a:r>
            <a:r>
              <a:rPr lang="en-US" baseline="0" dirty="0" smtClean="0"/>
              <a:t> </a:t>
            </a:r>
            <a:r>
              <a:rPr lang="en-US" dirty="0" smtClean="0"/>
              <a:t> </a:t>
            </a:r>
            <a:r>
              <a:rPr lang="en-US" dirty="0" smtClean="0"/>
              <a:t>in order to address </a:t>
            </a:r>
            <a:r>
              <a:rPr lang="en-US" dirty="0" smtClean="0"/>
              <a:t>their Reading challenges, however the intervention focused on fluency only.</a:t>
            </a:r>
            <a:endParaRPr lang="en-US" dirty="0" smtClean="0"/>
          </a:p>
          <a:p>
            <a:pPr marL="235557" indent="-116977">
              <a:spcAft>
                <a:spcPts val="605"/>
              </a:spcAft>
              <a:buFontTx/>
              <a:buChar char="•"/>
            </a:pPr>
            <a:endParaRPr lang="en-US" dirty="0" smtClean="0"/>
          </a:p>
          <a:p>
            <a:pPr marL="235557" indent="-116977">
              <a:spcAft>
                <a:spcPts val="605"/>
              </a:spcAft>
              <a:buFontTx/>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162AC2A6-1914-40A3-8638-617458E1FB91}" type="slidenum">
              <a:rPr lang="en-US" smtClean="0"/>
              <a:pPr/>
              <a:t>124</a:t>
            </a:fld>
            <a:endParaRPr lang="en-US"/>
          </a:p>
        </p:txBody>
      </p:sp>
      <p:sp>
        <p:nvSpPr>
          <p:cNvPr id="5" name="Footer Placeholder 4"/>
          <p:cNvSpPr>
            <a:spLocks noGrp="1"/>
          </p:cNvSpPr>
          <p:nvPr>
            <p:ph type="ftr" sz="quarter" idx="11"/>
          </p:nvPr>
        </p:nvSpPr>
        <p:spPr/>
        <p:txBody>
          <a:bodyPr/>
          <a:lstStyle/>
          <a:p>
            <a:r>
              <a:rPr lang="en-US" dirty="0"/>
              <a:t>©2012, Region One Education Service Center, Division of Instructional Support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pPr marL="115375" indent="-115375">
              <a:spcAft>
                <a:spcPts val="303"/>
              </a:spcAft>
            </a:pPr>
            <a:r>
              <a:rPr lang="en-US" b="1" dirty="0" smtClean="0"/>
              <a:t>Trainer’s Notes:</a:t>
            </a:r>
          </a:p>
          <a:p>
            <a:pPr marL="235557" indent="-116977">
              <a:spcAft>
                <a:spcPts val="605"/>
              </a:spcAft>
              <a:buFontTx/>
              <a:buChar char="•"/>
            </a:pPr>
            <a:r>
              <a:rPr lang="en-US" dirty="0" smtClean="0"/>
              <a:t>We are going to look at three student–Amy, Belinda, and Carl.</a:t>
            </a:r>
          </a:p>
          <a:p>
            <a:pPr marL="235557" indent="-116977">
              <a:spcAft>
                <a:spcPts val="605"/>
              </a:spcAft>
              <a:buFontTx/>
              <a:buChar char="•"/>
            </a:pPr>
            <a:r>
              <a:rPr lang="en-US" dirty="0" smtClean="0"/>
              <a:t>All three students demonstrated needs in the area of Reading, but individuals were not looking at  all sources of information.</a:t>
            </a:r>
          </a:p>
          <a:p>
            <a:pPr marL="235557" indent="-116977">
              <a:spcAft>
                <a:spcPts val="605"/>
              </a:spcAft>
              <a:buFontTx/>
              <a:buChar char="•"/>
            </a:pPr>
            <a:r>
              <a:rPr lang="en-US" dirty="0" smtClean="0"/>
              <a:t>All three students were schedule for the Reading Program in order to address their individual needs in the areas of Reading.</a:t>
            </a:r>
          </a:p>
          <a:p>
            <a:pPr marL="235557" indent="-116977">
              <a:spcAft>
                <a:spcPts val="605"/>
              </a:spcAft>
              <a:buFontTx/>
              <a:buChar char="•"/>
            </a:pPr>
            <a:endParaRPr lang="en-US" dirty="0" smtClean="0"/>
          </a:p>
          <a:p>
            <a:pPr marL="235557" indent="-116977">
              <a:spcAft>
                <a:spcPts val="605"/>
              </a:spcAft>
              <a:buFontTx/>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162AC2A6-1914-40A3-8638-617458E1FB91}" type="slidenum">
              <a:rPr lang="en-US" smtClean="0"/>
              <a:pPr/>
              <a:t>128</a:t>
            </a:fld>
            <a:endParaRPr lang="en-US"/>
          </a:p>
        </p:txBody>
      </p:sp>
      <p:sp>
        <p:nvSpPr>
          <p:cNvPr id="5" name="Footer Placeholder 4"/>
          <p:cNvSpPr>
            <a:spLocks noGrp="1"/>
          </p:cNvSpPr>
          <p:nvPr>
            <p:ph type="ftr" sz="quarter" idx="11"/>
          </p:nvPr>
        </p:nvSpPr>
        <p:spPr/>
        <p:txBody>
          <a:bodyPr/>
          <a:lstStyle/>
          <a:p>
            <a:r>
              <a:rPr lang="en-US" dirty="0"/>
              <a:t>©2012, Region One Education Service Center, Division of Instructional Support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r>
              <a:rPr lang="en-US" smtClean="0"/>
              <a:t>Anna and Norma</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r>
              <a:rPr lang="en-US" smtClean="0"/>
              <a:t>Norma</a:t>
            </a:r>
          </a:p>
          <a:p>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xfrm>
            <a:off x="934089" y="4414766"/>
            <a:ext cx="5142222" cy="4184484"/>
          </a:xfrm>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a:ln/>
        </p:spPr>
      </p:sp>
      <p:sp>
        <p:nvSpPr>
          <p:cNvPr id="107523"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Number off from 1 - 5, go to assigned area, review part of handout</a:t>
            </a:r>
            <a:r>
              <a:rPr lang="en-US" baseline="0" dirty="0" smtClean="0"/>
              <a:t> corresponding to number, report out.</a:t>
            </a:r>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xfrm>
            <a:off x="934089" y="4414766"/>
            <a:ext cx="5142222" cy="4184484"/>
          </a:xfrm>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934089" y="4414766"/>
            <a:ext cx="5142222" cy="4184484"/>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xfrm>
            <a:off x="934089" y="4414766"/>
            <a:ext cx="5142222" cy="4184484"/>
          </a:xfrm>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09766B89-81F3-4DE0-9DBB-017967E99823}" type="slidenum">
              <a:rPr lang="en-US"/>
              <a:pPr/>
              <a:t>24</a:t>
            </a:fld>
            <a:endParaRPr 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b="1" u="sng" dirty="0" smtClean="0"/>
              <a:t>PHONOLOGICAL AWARENESS</a:t>
            </a:r>
            <a:r>
              <a:rPr lang="en-US" b="1" dirty="0" smtClean="0"/>
              <a:t> is the ability to hear and play with the smaller sounds in words.</a:t>
            </a:r>
            <a:endParaRPr lang="en-US" b="1" dirty="0" smtClean="0">
              <a:sym typeface="Wingdings" pitchFamily="2" charset="2"/>
            </a:endParaRPr>
          </a:p>
          <a:p>
            <a:pPr eaLnBrk="1" hangingPunct="1"/>
            <a:endParaRPr lang="en-US" sz="800" b="1" dirty="0" smtClean="0"/>
          </a:p>
          <a:p>
            <a:pPr eaLnBrk="1" hangingPunct="1"/>
            <a:r>
              <a:rPr lang="en-US" b="1" dirty="0" smtClean="0"/>
              <a:t>Babies and toddlers are much better at hearing different sounds or phonemes than adults. This is why children are wired for learning multiple languages in the early years.</a:t>
            </a:r>
          </a:p>
          <a:p>
            <a:pPr eaLnBrk="1" hangingPunct="1"/>
            <a:r>
              <a:rPr lang="en-US" sz="800" b="1" dirty="0" smtClean="0"/>
              <a:t>	</a:t>
            </a:r>
            <a:endParaRPr lang="en-US" sz="800" b="1" i="1" dirty="0" smtClean="0"/>
          </a:p>
          <a:p>
            <a:pPr eaLnBrk="1" hangingPunct="1"/>
            <a:r>
              <a:rPr lang="en-US" b="1" i="1" dirty="0" smtClean="0"/>
              <a:t>Why is it important for children to be able to hear the different sounds in words?</a:t>
            </a:r>
            <a:endParaRPr lang="en-US" b="1" dirty="0" smtClean="0"/>
          </a:p>
          <a:p>
            <a:pPr eaLnBrk="1" hangingPunct="1"/>
            <a:r>
              <a:rPr lang="en-US" b="1" dirty="0" smtClean="0"/>
              <a:t>Being able to hear the beginning and ending sounds that make up words will help children sound out words when they begin to read</a:t>
            </a:r>
            <a:endParaRPr lang="en-US" b="1" i="1" dirty="0" smtClean="0"/>
          </a:p>
          <a:p>
            <a:pPr eaLnBrk="1" hangingPunct="1"/>
            <a:r>
              <a:rPr lang="en-US" b="1" i="1" dirty="0" smtClean="0"/>
              <a:t>What can parents do to help babies and toddlers hear and play with the smaller sounds in words?</a:t>
            </a:r>
            <a:endParaRPr lang="en-US" b="1" dirty="0" smtClean="0"/>
          </a:p>
          <a:p>
            <a:pPr eaLnBrk="1" hangingPunct="1"/>
            <a:r>
              <a:rPr lang="en-US" b="1" dirty="0" smtClean="0"/>
              <a:t>One of the best — and most enjoyable — ways is to say nursery rhymes and sing songs. </a:t>
            </a:r>
          </a:p>
        </p:txBody>
      </p:sp>
      <p:sp>
        <p:nvSpPr>
          <p:cNvPr id="75781" name="Text Box 4"/>
          <p:cNvSpPr txBox="1">
            <a:spLocks noChangeArrowheads="1"/>
          </p:cNvSpPr>
          <p:nvPr/>
        </p:nvSpPr>
        <p:spPr bwMode="auto">
          <a:xfrm>
            <a:off x="3582988" y="7783514"/>
            <a:ext cx="3287712" cy="373062"/>
          </a:xfrm>
          <a:prstGeom prst="rect">
            <a:avLst/>
          </a:prstGeom>
          <a:noFill/>
          <a:ln w="9525">
            <a:noFill/>
            <a:miter lim="800000"/>
            <a:headEnd/>
            <a:tailEnd/>
          </a:ln>
        </p:spPr>
        <p:txBody>
          <a:bodyPr lIns="93173" tIns="46588" rIns="93173" bIns="46588">
            <a:spAutoFit/>
          </a:bodyPr>
          <a:lstStyle/>
          <a:p>
            <a:pPr defTabSz="931826"/>
            <a:endParaRPr lang="en-US" dirty="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36ADB15-1062-4C87-84B8-1FF750B52E72}" type="slidenum">
              <a:rPr lang="en-US"/>
              <a:pPr/>
              <a:t>25</a:t>
            </a:fld>
            <a:endParaRPr 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r>
              <a:rPr lang="en-US" smtClean="0"/>
              <a:t>NOTES:</a:t>
            </a:r>
          </a:p>
          <a:p>
            <a:pPr eaLnBrk="1" hangingPunct="1"/>
            <a:r>
              <a:rPr lang="en-US" smtClean="0"/>
              <a:t>Let’s look at each of the 5 areas of reading beginning with Phonemic Awareness.  </a:t>
            </a:r>
          </a:p>
          <a:p>
            <a:pPr eaLnBrk="1" hangingPunct="1"/>
            <a:endParaRPr lang="en-US" smtClean="0"/>
          </a:p>
          <a:p>
            <a:pPr eaLnBrk="1" hangingPunct="1"/>
            <a:r>
              <a:rPr lang="en-US" smtClean="0"/>
              <a:t>Research-based interventions for developing phonemic awareness include many activities that help develop oral language too – especially in the preschool age range.  </a:t>
            </a:r>
            <a:br>
              <a:rPr lang="en-US" smtClean="0"/>
            </a:br>
            <a:r>
              <a:rPr lang="en-US" smtClean="0"/>
              <a:t/>
            </a:r>
            <a:br>
              <a:rPr lang="en-US" smtClean="0"/>
            </a:br>
            <a:r>
              <a:rPr lang="en-US" smtClean="0"/>
              <a:t>To develop phonemic awareness the child needs early exposure to sounds, language, and rhythms.  This is often accomplished when parents, siblings, or others read aloud to the child, provide opportunities to play with sounds, and engage the children with hearing and using language each day.   </a:t>
            </a:r>
          </a:p>
          <a:p>
            <a:pPr eaLnBrk="1" hangingPunct="1"/>
            <a:endParaRPr lang="en-US" smtClean="0"/>
          </a:p>
          <a:p>
            <a:pPr eaLnBrk="1" hangingPunct="1"/>
            <a:r>
              <a:rPr lang="en-US" smtClean="0"/>
              <a:t>Using nursery rhymes, poems, and stories; playing games such as Simon Says or musical chairs; using music, songs, and instruments, playing with puppets; all forms of play that use language; adults talking aloud describing what they are doing or expanding on what the child says are all ways to create a sound and language rich environment.</a:t>
            </a:r>
          </a:p>
          <a:p>
            <a:pPr eaLnBrk="1" hangingPunct="1"/>
            <a:endParaRPr lang="en-US" smtClean="0"/>
          </a:p>
          <a:p>
            <a:pPr eaLnBrk="1" hangingPunct="1"/>
            <a:r>
              <a:rPr lang="en-US" smtClean="0"/>
              <a:t>The explicit systematic instruction using synthetic phonics program would be a key intervention for all school-age children.</a:t>
            </a:r>
          </a:p>
          <a:p>
            <a:pPr eaLnBrk="1" hangingPunct="1"/>
            <a:endParaRPr lang="en-US" smtClean="0"/>
          </a:p>
          <a:p>
            <a:pPr eaLnBrk="1" hangingPunct="1"/>
            <a:endParaRPr lang="en-US" smtClean="0"/>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ctrTitle"/>
          </p:nvPr>
        </p:nvSpPr>
        <p:spPr>
          <a:xfrm>
            <a:off x="1443038" y="2971800"/>
            <a:ext cx="7313612" cy="990600"/>
          </a:xfrm>
        </p:spPr>
        <p:txBody>
          <a:bodyPr/>
          <a:lstStyle>
            <a:lvl1pPr>
              <a:defRPr/>
            </a:lvl1pPr>
          </a:lstStyle>
          <a:p>
            <a:r>
              <a:rPr lang="en-US"/>
              <a:t>Click to edit Master title style</a:t>
            </a:r>
          </a:p>
        </p:txBody>
      </p:sp>
      <p:sp>
        <p:nvSpPr>
          <p:cNvPr id="100355" name="Rectangle 3"/>
          <p:cNvSpPr>
            <a:spLocks noGrp="1" noChangeArrowheads="1"/>
          </p:cNvSpPr>
          <p:nvPr>
            <p:ph type="subTitle" idx="1"/>
          </p:nvPr>
        </p:nvSpPr>
        <p:spPr>
          <a:xfrm>
            <a:off x="1443038" y="4191000"/>
            <a:ext cx="7313612" cy="1447800"/>
          </a:xfrm>
        </p:spPr>
        <p:txBody>
          <a:bodyPr/>
          <a:lstStyle>
            <a:lvl1pPr marL="0" indent="0">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vl1pPr>
          </a:lstStyle>
          <a:p>
            <a:pPr>
              <a:defRPr/>
            </a:pPr>
            <a:fld id="{28CA9047-7061-4CDA-9AAC-3EE2C30AB69A}" type="datetime1">
              <a:rPr lang="en-US" smtClean="0"/>
              <a:pPr>
                <a:defRPr/>
              </a:pPr>
              <a:t>7/31/2013</a:t>
            </a:fld>
            <a:endParaRPr lang="en-US" dirty="0"/>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360E2E92-8662-4FAB-BE14-E7C6AD151A4A}"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18AE6EB-299F-4AC3-8E68-824B1AF9433A}" type="datetime1">
              <a:rPr lang="en-US" smtClean="0"/>
              <a:pPr>
                <a:defRPr/>
              </a:pPr>
              <a:t>7/31/2013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339F1A-25E5-4789-9930-F1D375EBF303}"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4200" y="274638"/>
            <a:ext cx="1827213"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7800" y="274638"/>
            <a:ext cx="53340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2E7EC97E-D30C-4C94-8456-C8A661B11A0F}" type="datetime1">
              <a:rPr lang="en-US" smtClean="0"/>
              <a:pPr>
                <a:defRPr/>
              </a:pPr>
              <a:t>7/31/2013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66099F-D93E-48B8-98AB-7DF25B298447}"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FD047C35-FA79-4D5B-9310-2EEE40C579A1}" type="datetime1">
              <a:rPr lang="en-US" smtClean="0"/>
              <a:pPr>
                <a:defRPr/>
              </a:pPr>
              <a:t>7/31/2013</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81288C7-971D-4B4E-B371-CB8F0118DC9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fld id="{7365C59F-EACB-4FEB-BF28-5E2888A3CA77}" type="datetime1">
              <a:rPr lang="en-US" smtClean="0"/>
              <a:pPr>
                <a:defRPr/>
              </a:pPr>
              <a:t>7/31/2013</a:t>
            </a:fld>
            <a:endParaRPr lang="en-US" dirty="0"/>
          </a:p>
        </p:txBody>
      </p:sp>
      <p:sp>
        <p:nvSpPr>
          <p:cNvPr id="7" name="Footer Placeholder 21"/>
          <p:cNvSpPr>
            <a:spLocks noGrp="1"/>
          </p:cNvSpPr>
          <p:nvPr>
            <p:ph type="ftr" sz="quarter" idx="11"/>
          </p:nvPr>
        </p:nvSpPr>
        <p:spPr/>
        <p:txBody>
          <a:bodyPr/>
          <a:lstStyle>
            <a:lvl1pPr>
              <a:defRPr/>
            </a:lvl1pPr>
          </a:lstStyle>
          <a:p>
            <a:pPr>
              <a:defRPr/>
            </a:pPr>
            <a:endParaRPr lang="en-US"/>
          </a:p>
        </p:txBody>
      </p:sp>
      <p:sp>
        <p:nvSpPr>
          <p:cNvPr id="8" name="Slide Number Placeholder 17"/>
          <p:cNvSpPr>
            <a:spLocks noGrp="1"/>
          </p:cNvSpPr>
          <p:nvPr>
            <p:ph type="sldNum" sz="quarter" idx="12"/>
          </p:nvPr>
        </p:nvSpPr>
        <p:spPr/>
        <p:txBody>
          <a:bodyPr/>
          <a:lstStyle>
            <a:lvl1pPr>
              <a:defRPr/>
            </a:lvl1pPr>
          </a:lstStyle>
          <a:p>
            <a:pPr>
              <a:defRPr/>
            </a:pPr>
            <a:fld id="{930022D6-4938-4F63-AD2B-38DAF944EB0B}"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fld id="{241EE0B6-3603-4196-B089-2E6B4CFC5E7F}" type="datetime1">
              <a:rPr lang="en-US" smtClean="0"/>
              <a:pPr>
                <a:defRPr/>
              </a:pPr>
              <a:t>7/31/2013</a:t>
            </a:fld>
            <a:endParaRPr lang="en-US" dirty="0"/>
          </a:p>
        </p:txBody>
      </p:sp>
      <p:sp>
        <p:nvSpPr>
          <p:cNvPr id="7" name="Footer Placeholder 21"/>
          <p:cNvSpPr>
            <a:spLocks noGrp="1"/>
          </p:cNvSpPr>
          <p:nvPr>
            <p:ph type="ftr" sz="quarter" idx="11"/>
          </p:nvPr>
        </p:nvSpPr>
        <p:spPr/>
        <p:txBody>
          <a:bodyPr/>
          <a:lstStyle>
            <a:lvl1pPr>
              <a:defRPr/>
            </a:lvl1pPr>
          </a:lstStyle>
          <a:p>
            <a:pPr>
              <a:defRPr/>
            </a:pPr>
            <a:endParaRPr lang="en-US"/>
          </a:p>
        </p:txBody>
      </p:sp>
      <p:sp>
        <p:nvSpPr>
          <p:cNvPr id="8" name="Slide Number Placeholder 17"/>
          <p:cNvSpPr>
            <a:spLocks noGrp="1"/>
          </p:cNvSpPr>
          <p:nvPr>
            <p:ph type="sldNum" sz="quarter" idx="12"/>
          </p:nvPr>
        </p:nvSpPr>
        <p:spPr/>
        <p:txBody>
          <a:bodyPr/>
          <a:lstStyle>
            <a:lvl1pPr>
              <a:defRPr/>
            </a:lvl1pPr>
          </a:lstStyle>
          <a:p>
            <a:pPr>
              <a:defRPr/>
            </a:pPr>
            <a:fld id="{E61FF3CE-C99F-41AF-9B74-BE3FF2FDECCD}"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79CE4103-2738-4D34-89C9-374EAE949D61}" type="datetime1">
              <a:rPr lang="en-US" smtClean="0"/>
              <a:pPr>
                <a:defRPr/>
              </a:pPr>
              <a:t>7/31/2013</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E280B352-95B9-40D5-9FCB-1A125D2F25F2}"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4" name="Group 13"/>
          <p:cNvGrpSpPr/>
          <p:nvPr/>
        </p:nvGrpSpPr>
        <p:grpSpPr>
          <a:xfrm>
            <a:off x="0" y="0"/>
            <a:ext cx="9145311" cy="6858000"/>
            <a:chOff x="0" y="0"/>
            <a:chExt cx="12190572" cy="6858000"/>
          </a:xfrm>
        </p:grpSpPr>
        <p:sp>
          <p:nvSpPr>
            <p:cNvPr id="13" name="Rectangle 12"/>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nvGrpSpPr>
            <p:cNvPr id="6" name="Group 11"/>
            <p:cNvGrpSpPr/>
            <p:nvPr/>
          </p:nvGrpSpPr>
          <p:grpSpPr>
            <a:xfrm>
              <a:off x="0" y="0"/>
              <a:ext cx="4742741" cy="6858000"/>
              <a:chOff x="0" y="0"/>
              <a:chExt cx="4742741" cy="6858000"/>
            </a:xfrm>
          </p:grpSpPr>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0" y="0"/>
                <a:ext cx="4591594" cy="6858000"/>
              </a:xfrm>
              <a:prstGeom prst="rect">
                <a:avLst/>
              </a:prstGeom>
            </p:spPr>
          </p:pic>
          <p:sp>
            <p:nvSpPr>
              <p:cNvPr id="10" name="Rectangle 9"/>
              <p:cNvSpPr/>
              <p:nvPr/>
            </p:nvSpPr>
            <p:spPr>
              <a:xfrm>
                <a:off x="4605581"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 name="Date Placeholder 4"/>
          <p:cNvSpPr>
            <a:spLocks noGrp="1"/>
          </p:cNvSpPr>
          <p:nvPr>
            <p:ph type="dt" sz="half" idx="10"/>
          </p:nvPr>
        </p:nvSpPr>
        <p:spPr/>
        <p:txBody>
          <a:bodyPr/>
          <a:lstStyle/>
          <a:p>
            <a:pPr>
              <a:defRPr/>
            </a:pPr>
            <a:fld id="{A3132FBE-D298-454A-BBAD-12D3D863BC07}" type="datetime1">
              <a:rPr lang="en-US" smtClean="0"/>
              <a:pPr>
                <a:defRPr/>
              </a:pPr>
              <a:t>7/31/2013</a:t>
            </a:fld>
            <a:endParaRPr lang="en-US" dirty="0"/>
          </a:p>
        </p:txBody>
      </p:sp>
      <p:sp>
        <p:nvSpPr>
          <p:cNvPr id="7" name="Footer Placeholder 6"/>
          <p:cNvSpPr>
            <a:spLocks noGrp="1"/>
          </p:cNvSpPr>
          <p:nvPr>
            <p:ph type="ftr" sz="quarter" idx="11"/>
          </p:nvPr>
        </p:nvSpPr>
        <p:spPr/>
        <p:txBody>
          <a:bodyPr/>
          <a:lstStyle/>
          <a:p>
            <a:pPr>
              <a:defRPr/>
            </a:pPr>
            <a:endParaRPr lang="en-US"/>
          </a:p>
        </p:txBody>
      </p:sp>
      <p:sp>
        <p:nvSpPr>
          <p:cNvPr id="11" name="Slide Number Placeholder 10"/>
          <p:cNvSpPr>
            <a:spLocks noGrp="1"/>
          </p:cNvSpPr>
          <p:nvPr>
            <p:ph type="sldNum" sz="quarter" idx="12"/>
          </p:nvPr>
        </p:nvSpPr>
        <p:spPr/>
        <p:txBody>
          <a:bodyPr/>
          <a:lstStyle/>
          <a:p>
            <a:pPr>
              <a:defRPr/>
            </a:pPr>
            <a:fld id="{360E2E92-8662-4FAB-BE14-E7C6AD151A4A}" type="slidenum">
              <a:rPr lang="en-US" smtClean="0"/>
              <a:pPr>
                <a:defRPr/>
              </a:pPr>
              <a:t>‹#›</a:t>
            </a:fld>
            <a:endParaRPr lang="en-US" dirty="0"/>
          </a:p>
        </p:txBody>
      </p:sp>
      <p:sp>
        <p:nvSpPr>
          <p:cNvPr id="3" name="Subtitle 2"/>
          <p:cNvSpPr>
            <a:spLocks noGrp="1"/>
          </p:cNvSpPr>
          <p:nvPr>
            <p:ph type="subTitle" idx="1"/>
          </p:nvPr>
        </p:nvSpPr>
        <p:spPr>
          <a:xfrm>
            <a:off x="3660463" y="4927600"/>
            <a:ext cx="5257800" cy="1244600"/>
          </a:xfrm>
        </p:spPr>
        <p:txBody>
          <a:bodyPr>
            <a:normAutofit/>
          </a:bodyPr>
          <a:lstStyle>
            <a:lvl1pPr marL="0" indent="0" algn="l">
              <a:spcBef>
                <a:spcPts val="0"/>
              </a:spcBef>
              <a:buNone/>
              <a:defRPr sz="2800" b="0" cap="none" spc="0">
                <a:ln w="0"/>
                <a:solidFill>
                  <a:schemeClr val="accent2"/>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2" name="Title 1"/>
          <p:cNvSpPr>
            <a:spLocks noGrp="1"/>
          </p:cNvSpPr>
          <p:nvPr>
            <p:ph type="ctrTitle"/>
          </p:nvPr>
        </p:nvSpPr>
        <p:spPr>
          <a:xfrm>
            <a:off x="3660463" y="1498602"/>
            <a:ext cx="5257800" cy="3298825"/>
          </a:xfrm>
        </p:spPr>
        <p:txBody>
          <a:bodyPr>
            <a:normAutofit/>
          </a:bodyPr>
          <a:lstStyle>
            <a:lvl1pPr algn="l">
              <a:lnSpc>
                <a:spcPct val="90000"/>
              </a:lnSpc>
              <a:defRPr sz="5400" b="0" cap="none" spc="0" baseline="0">
                <a:ln w="0"/>
                <a:solidFill>
                  <a:schemeClr val="tx2"/>
                </a:solidFill>
                <a:effectLst/>
              </a:defRPr>
            </a:lvl1pPr>
          </a:lstStyle>
          <a:p>
            <a:r>
              <a:rPr lang="en-US" smtClean="0"/>
              <a:t>Click to edit Master title style</a:t>
            </a:r>
            <a:endParaRPr dirty="0"/>
          </a:p>
        </p:txBody>
      </p:sp>
    </p:spTree>
    <p:extLst>
      <p:ext uri="{BB962C8B-B14F-4D97-AF65-F5344CB8AC3E}">
        <p14:creationId xmlns:p14="http://schemas.microsoft.com/office/powerpoint/2010/main" xmlns="" val="3322012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71BE5116-9998-4411-BF1E-65B9F49D6722}" type="datetime1">
              <a:rPr lang="en-US" smtClean="0"/>
              <a:pPr>
                <a:defRPr/>
              </a:pPr>
              <a:t>7/31/2013</a:t>
            </a:fld>
            <a:endParaRPr lang="en-US" dirty="0"/>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E23445B-AC2F-471A-B0D6-340AAE1C8E77}" type="slidenum">
              <a:rPr lang="en-US" smtClean="0"/>
              <a:pPr>
                <a:defRPr/>
              </a:pPr>
              <a:t>‹#›</a:t>
            </a:fld>
            <a:endParaRPr lang="en-US" dirty="0"/>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2" name="Title 1"/>
          <p:cNvSpPr>
            <a:spLocks noGrp="1"/>
          </p:cNvSpPr>
          <p:nvPr>
            <p:ph type="title"/>
          </p:nvPr>
        </p:nvSpPr>
        <p:spPr/>
        <p:txBody>
          <a:bodyPr/>
          <a:lstStyle/>
          <a:p>
            <a:r>
              <a:rPr lang="en-US" smtClean="0"/>
              <a:t>Click to edit Master title style</a:t>
            </a:r>
            <a:endParaRPr/>
          </a:p>
        </p:txBody>
      </p:sp>
    </p:spTree>
    <p:extLst>
      <p:ext uri="{BB962C8B-B14F-4D97-AF65-F5344CB8AC3E}">
        <p14:creationId xmlns:p14="http://schemas.microsoft.com/office/powerpoint/2010/main" xmlns="" val="28653597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Section Header">
    <p:bg bwMode="auto">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6" name="Group 11"/>
          <p:cNvGrpSpPr/>
          <p:nvPr/>
        </p:nvGrpSpPr>
        <p:grpSpPr>
          <a:xfrm>
            <a:off x="1215" y="0"/>
            <a:ext cx="9144095" cy="6858000"/>
            <a:chOff x="1620" y="0"/>
            <a:chExt cx="12188952" cy="6858000"/>
          </a:xfrm>
        </p:grpSpPr>
        <p:sp>
          <p:nvSpPr>
            <p:cNvPr id="4" name="Rectangle 3"/>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8818" y="0"/>
              <a:ext cx="4591594" cy="6858000"/>
            </a:xfrm>
            <a:prstGeom prst="rect">
              <a:avLst/>
            </a:prstGeom>
          </p:spPr>
        </p:pic>
        <p:sp>
          <p:nvSpPr>
            <p:cNvPr id="11" name="Rectangle 10"/>
            <p:cNvSpPr/>
            <p:nvPr/>
          </p:nvSpPr>
          <p:spPr>
            <a:xfrm>
              <a:off x="7481252"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2"/>
                </a:solidFill>
              </a:endParaRPr>
            </a:p>
          </p:txBody>
        </p:sp>
      </p:grpSp>
      <p:pic>
        <p:nvPicPr>
          <p:cNvPr id="5" name="Pictur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00598" y="0"/>
            <a:ext cx="3444593" cy="6858000"/>
          </a:xfrm>
          <a:prstGeom prst="rect">
            <a:avLst/>
          </a:prstGeom>
        </p:spPr>
      </p:pic>
      <p:sp>
        <p:nvSpPr>
          <p:cNvPr id="2" name="Date Placeholder 1"/>
          <p:cNvSpPr>
            <a:spLocks noGrp="1"/>
          </p:cNvSpPr>
          <p:nvPr>
            <p:ph type="dt" sz="half" idx="10"/>
          </p:nvPr>
        </p:nvSpPr>
        <p:spPr/>
        <p:txBody>
          <a:bodyPr/>
          <a:lstStyle/>
          <a:p>
            <a:pPr>
              <a:defRPr/>
            </a:pPr>
            <a:fld id="{71529239-FFB3-4667-B802-294AC5B7F778}" type="datetime1">
              <a:rPr lang="en-US" smtClean="0"/>
              <a:pPr>
                <a:defRPr/>
              </a:pPr>
              <a:t>7/31/2013</a:t>
            </a:fld>
            <a:endParaRPr lang="en-US" dirty="0"/>
          </a:p>
        </p:txBody>
      </p:sp>
      <p:sp>
        <p:nvSpPr>
          <p:cNvPr id="3" name="Footer Placeholder 2"/>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BBDD7B6-C5AE-4DE7-9332-863E5F404E5F}" type="slidenum">
              <a:rPr lang="en-US" smtClean="0"/>
              <a:pPr>
                <a:defRPr/>
              </a:pPr>
              <a:t>‹#›</a:t>
            </a:fld>
            <a:endParaRPr lang="en-US" dirty="0"/>
          </a:p>
        </p:txBody>
      </p:sp>
      <p:sp>
        <p:nvSpPr>
          <p:cNvPr id="8" name="Subtitle 2"/>
          <p:cNvSpPr>
            <a:spLocks noGrp="1"/>
          </p:cNvSpPr>
          <p:nvPr>
            <p:ph type="subTitle" idx="1"/>
          </p:nvPr>
        </p:nvSpPr>
        <p:spPr>
          <a:xfrm>
            <a:off x="177908" y="4927600"/>
            <a:ext cx="5257800" cy="1244600"/>
          </a:xfrm>
        </p:spPr>
        <p:txBody>
          <a:bodyPr>
            <a:normAutofit/>
          </a:bodyPr>
          <a:lstStyle>
            <a:lvl1pPr marL="0" indent="0" algn="l">
              <a:spcBef>
                <a:spcPts val="0"/>
              </a:spcBef>
              <a:buNone/>
              <a:defRPr sz="2800" b="0" cap="none" spc="0">
                <a:ln w="0"/>
                <a:solidFill>
                  <a:schemeClr val="accent2"/>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smtClean="0"/>
              <a:t>Click to edit Master subtitle style</a:t>
            </a:r>
            <a:endParaRPr dirty="0"/>
          </a:p>
        </p:txBody>
      </p:sp>
      <p:sp>
        <p:nvSpPr>
          <p:cNvPr id="7" name="Title 1"/>
          <p:cNvSpPr>
            <a:spLocks noGrp="1"/>
          </p:cNvSpPr>
          <p:nvPr>
            <p:ph type="ctrTitle"/>
          </p:nvPr>
        </p:nvSpPr>
        <p:spPr>
          <a:xfrm>
            <a:off x="177908" y="1498602"/>
            <a:ext cx="5257800" cy="3298825"/>
          </a:xfrm>
        </p:spPr>
        <p:txBody>
          <a:bodyPr>
            <a:normAutofit/>
          </a:bodyPr>
          <a:lstStyle>
            <a:lvl1pPr algn="l">
              <a:lnSpc>
                <a:spcPct val="90000"/>
              </a:lnSpc>
              <a:defRPr sz="5400" b="0" cap="none" spc="0" baseline="0">
                <a:ln w="0"/>
                <a:solidFill>
                  <a:schemeClr val="tx2"/>
                </a:solidFill>
                <a:effectLst/>
              </a:defRPr>
            </a:lvl1pPr>
          </a:lstStyle>
          <a:p>
            <a:r>
              <a:rPr lang="en-US" smtClean="0"/>
              <a:t>Click to edit Master title style</a:t>
            </a:r>
            <a:endParaRPr dirty="0"/>
          </a:p>
        </p:txBody>
      </p:sp>
    </p:spTree>
    <p:extLst>
      <p:ext uri="{BB962C8B-B14F-4D97-AF65-F5344CB8AC3E}">
        <p14:creationId xmlns:p14="http://schemas.microsoft.com/office/powerpoint/2010/main" xmlns="" val="305258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838200" y="1701800"/>
            <a:ext cx="3733800"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24400" y="1701800"/>
            <a:ext cx="3733800"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pPr>
              <a:defRPr/>
            </a:pPr>
            <a:fld id="{671A93B4-D9C5-4259-BB8A-FF1B78EE8E8A}" type="datetime1">
              <a:rPr lang="en-US" smtClean="0"/>
              <a:pPr>
                <a:defRPr/>
              </a:pPr>
              <a:t>7/31/2013</a:t>
            </a:fld>
            <a:endParaRPr lang="en-US" dirty="0"/>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E40FC0F-E276-4BC9-891A-078F96E7EFEA}" type="slidenum">
              <a:rPr lang="en-US" smtClean="0"/>
              <a:pPr>
                <a:defRPr/>
              </a:pPr>
              <a:t>‹#›</a:t>
            </a:fld>
            <a:endParaRPr lang="en-US" dirty="0"/>
          </a:p>
        </p:txBody>
      </p:sp>
    </p:spTree>
    <p:extLst>
      <p:ext uri="{BB962C8B-B14F-4D97-AF65-F5344CB8AC3E}">
        <p14:creationId xmlns:p14="http://schemas.microsoft.com/office/powerpoint/2010/main" xmlns="" val="20250459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30D61E2-5C7C-45D0-8A86-CCBB0448CDF4}" type="datetime1">
              <a:rPr lang="en-US" smtClean="0"/>
              <a:pPr>
                <a:defRPr/>
              </a:pPr>
              <a:t>7/31/2013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E23445B-AC2F-471A-B0D6-340AAE1C8E77}"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841249" y="1608836"/>
            <a:ext cx="3730752"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4" name="Content Placeholder 3"/>
          <p:cNvSpPr>
            <a:spLocks noGrp="1"/>
          </p:cNvSpPr>
          <p:nvPr>
            <p:ph sz="half" idx="2"/>
          </p:nvPr>
        </p:nvSpPr>
        <p:spPr>
          <a:xfrm>
            <a:off x="838200" y="2209800"/>
            <a:ext cx="3733800"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27448" y="1608836"/>
            <a:ext cx="3730752"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smtClean="0"/>
              <a:t>Click to edit Master text styles</a:t>
            </a:r>
          </a:p>
        </p:txBody>
      </p:sp>
      <p:sp>
        <p:nvSpPr>
          <p:cNvPr id="6" name="Content Placeholder 5"/>
          <p:cNvSpPr>
            <a:spLocks noGrp="1"/>
          </p:cNvSpPr>
          <p:nvPr>
            <p:ph sz="quarter" idx="4"/>
          </p:nvPr>
        </p:nvSpPr>
        <p:spPr>
          <a:xfrm>
            <a:off x="4724400" y="2209800"/>
            <a:ext cx="3733800"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pPr>
              <a:defRPr/>
            </a:pPr>
            <a:fld id="{7B2204A0-8208-4B74-9407-10CCE5301F70}" type="datetime1">
              <a:rPr lang="en-US" smtClean="0"/>
              <a:pPr>
                <a:defRPr/>
              </a:pPr>
              <a:t>7/31/2013</a:t>
            </a:fld>
            <a:endParaRPr lang="en-US" dirty="0"/>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F77CB279-FEBF-4210-BF74-425F2710A485}" type="slidenum">
              <a:rPr lang="en-US" smtClean="0"/>
              <a:pPr>
                <a:defRPr/>
              </a:pPr>
              <a:t>‹#›</a:t>
            </a:fld>
            <a:endParaRPr lang="en-US" dirty="0"/>
          </a:p>
        </p:txBody>
      </p:sp>
    </p:spTree>
    <p:extLst>
      <p:ext uri="{BB962C8B-B14F-4D97-AF65-F5344CB8AC3E}">
        <p14:creationId xmlns:p14="http://schemas.microsoft.com/office/powerpoint/2010/main" xmlns="" val="9200728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pPr>
              <a:defRPr/>
            </a:pPr>
            <a:fld id="{D4038C32-998C-4F95-8DCC-F61099F4B19E}" type="datetime1">
              <a:rPr lang="en-US" smtClean="0"/>
              <a:pPr>
                <a:defRPr/>
              </a:pPr>
              <a:t>7/31/2013</a:t>
            </a:fld>
            <a:endParaRPr lang="en-US" dirty="0"/>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EB022A13-4E8F-4B4E-9E0E-2C05FA583DAE}" type="slidenum">
              <a:rPr lang="en-US" smtClean="0"/>
              <a:pPr>
                <a:defRPr/>
              </a:pPr>
              <a:t>‹#›</a:t>
            </a:fld>
            <a:endParaRPr lang="en-US" dirty="0"/>
          </a:p>
        </p:txBody>
      </p:sp>
    </p:spTree>
    <p:extLst>
      <p:ext uri="{BB962C8B-B14F-4D97-AF65-F5344CB8AC3E}">
        <p14:creationId xmlns:p14="http://schemas.microsoft.com/office/powerpoint/2010/main" xmlns="" val="23048451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5E699F4-CDCB-4953-A07C-738729C1FCDB}" type="datetime1">
              <a:rPr lang="en-US" smtClean="0"/>
              <a:pPr>
                <a:defRPr/>
              </a:pPr>
              <a:t>7/31/2013</a:t>
            </a:fld>
            <a:endParaRPr lang="en-US" dirty="0"/>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D1E98A57-F4D9-47CE-8E49-0B44996E6B7E}" type="slidenum">
              <a:rPr lang="en-US" smtClean="0"/>
              <a:pPr>
                <a:defRPr/>
              </a:pPr>
              <a:t>‹#›</a:t>
            </a:fld>
            <a:endParaRPr lang="en-US" dirty="0"/>
          </a:p>
        </p:txBody>
      </p:sp>
    </p:spTree>
    <p:extLst>
      <p:ext uri="{BB962C8B-B14F-4D97-AF65-F5344CB8AC3E}">
        <p14:creationId xmlns:p14="http://schemas.microsoft.com/office/powerpoint/2010/main" xmlns="" val="21950725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971800" y="0"/>
            <a:ext cx="59436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341798" y="1701800"/>
            <a:ext cx="2514600" cy="2844800"/>
          </a:xfrm>
        </p:spPr>
        <p:txBody>
          <a:bodyPr anchor="b">
            <a:normAutofit/>
          </a:bodyPr>
          <a:lstStyle>
            <a:lvl1pPr algn="l">
              <a:defRPr sz="2000" b="1">
                <a:effectLst/>
              </a:defRPr>
            </a:lvl1pPr>
          </a:lstStyle>
          <a:p>
            <a:r>
              <a:rPr lang="en-US" smtClean="0"/>
              <a:t>Click to edit Master title style</a:t>
            </a:r>
            <a:endParaRPr dirty="0"/>
          </a:p>
        </p:txBody>
      </p:sp>
      <p:sp>
        <p:nvSpPr>
          <p:cNvPr id="3" name="Content Placeholder 2"/>
          <p:cNvSpPr>
            <a:spLocks noGrp="1"/>
          </p:cNvSpPr>
          <p:nvPr>
            <p:ph idx="1"/>
          </p:nvPr>
        </p:nvSpPr>
        <p:spPr>
          <a:xfrm>
            <a:off x="3352800" y="482600"/>
            <a:ext cx="5105400"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341798" y="4648200"/>
            <a:ext cx="2514600"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A6C7D650-3963-49D3-9809-A5B457A2E081}" type="datetime1">
              <a:rPr lang="en-US" smtClean="0"/>
              <a:pPr>
                <a:defRPr/>
              </a:pPr>
              <a:t>7/31/2013</a:t>
            </a:fld>
            <a:endParaRPr lang="en-US" dirty="0"/>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03D6276-119B-4B90-9EB1-2D64D3E8C56C}" type="slidenum">
              <a:rPr lang="en-US" smtClean="0"/>
              <a:pPr>
                <a:defRPr/>
              </a:pPr>
              <a:t>‹#›</a:t>
            </a:fld>
            <a:endParaRPr lang="en-US" dirty="0"/>
          </a:p>
        </p:txBody>
      </p:sp>
    </p:spTree>
    <p:extLst>
      <p:ext uri="{BB962C8B-B14F-4D97-AF65-F5344CB8AC3E}">
        <p14:creationId xmlns:p14="http://schemas.microsoft.com/office/powerpoint/2010/main" xmlns="" val="7891109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1562100" y="0"/>
            <a:ext cx="601980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1828800" y="4800600"/>
            <a:ext cx="5486400" cy="762000"/>
          </a:xfrm>
        </p:spPr>
        <p:txBody>
          <a:bodyPr anchor="b">
            <a:normAutofit/>
          </a:bodyPr>
          <a:lstStyle>
            <a:lvl1pPr algn="l">
              <a:defRPr sz="2000" b="1">
                <a:effectLst/>
              </a:defRPr>
            </a:lvl1pPr>
          </a:lstStyle>
          <a:p>
            <a:r>
              <a:rPr lang="en-US" smtClean="0"/>
              <a:t>Click to edit Master title style</a:t>
            </a:r>
            <a:endParaRPr/>
          </a:p>
        </p:txBody>
      </p:sp>
      <p:sp>
        <p:nvSpPr>
          <p:cNvPr id="3" name="Picture Placeholder 2"/>
          <p:cNvSpPr>
            <a:spLocks noGrp="1"/>
          </p:cNvSpPr>
          <p:nvPr>
            <p:ph type="pic" idx="1"/>
          </p:nvPr>
        </p:nvSpPr>
        <p:spPr>
          <a:xfrm>
            <a:off x="1828800" y="279402"/>
            <a:ext cx="5486400"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smtClean="0"/>
              <a:t>Click icon to add picture</a:t>
            </a:r>
            <a:endParaRPr/>
          </a:p>
        </p:txBody>
      </p:sp>
      <p:sp>
        <p:nvSpPr>
          <p:cNvPr id="4" name="Text Placeholder 3"/>
          <p:cNvSpPr>
            <a:spLocks noGrp="1"/>
          </p:cNvSpPr>
          <p:nvPr>
            <p:ph type="body" sz="half" idx="2"/>
          </p:nvPr>
        </p:nvSpPr>
        <p:spPr>
          <a:xfrm>
            <a:off x="1828800" y="5562600"/>
            <a:ext cx="5486400"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A5387278-C657-49BC-A7BC-2A62B085075E}" type="datetime1">
              <a:rPr lang="en-US" smtClean="0"/>
              <a:pPr>
                <a:defRPr/>
              </a:pPr>
              <a:t>7/31/2013</a:t>
            </a:fld>
            <a:endParaRPr lang="en-US" dirty="0"/>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1F206B3-2756-43A7-806C-C9E824EB9313}" type="slidenum">
              <a:rPr lang="en-US" smtClean="0"/>
              <a:pPr>
                <a:defRPr/>
              </a:pPr>
              <a:t>‹#›</a:t>
            </a:fld>
            <a:endParaRPr lang="en-US" dirty="0"/>
          </a:p>
        </p:txBody>
      </p:sp>
    </p:spTree>
    <p:extLst>
      <p:ext uri="{BB962C8B-B14F-4D97-AF65-F5344CB8AC3E}">
        <p14:creationId xmlns:p14="http://schemas.microsoft.com/office/powerpoint/2010/main" xmlns="" val="35213725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a:defRPr/>
            </a:pPr>
            <a:fld id="{52819DF6-E2E1-4631-9C44-0BE22B024911}" type="datetime1">
              <a:rPr lang="en-US" smtClean="0"/>
              <a:pPr>
                <a:defRPr/>
              </a:pPr>
              <a:t>7/31/2013</a:t>
            </a:fld>
            <a:endParaRPr lang="en-US" dirty="0"/>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7339F1A-25E5-4789-9930-F1D375EBF303}" type="slidenum">
              <a:rPr lang="en-US" smtClean="0"/>
              <a:pPr>
                <a:defRPr/>
              </a:pPr>
              <a:t>‹#›</a:t>
            </a:fld>
            <a:endParaRPr lang="en-US" dirty="0"/>
          </a:p>
        </p:txBody>
      </p:sp>
    </p:spTree>
    <p:extLst>
      <p:ext uri="{BB962C8B-B14F-4D97-AF65-F5344CB8AC3E}">
        <p14:creationId xmlns:p14="http://schemas.microsoft.com/office/powerpoint/2010/main" xmlns="" val="181761983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91400" y="274639"/>
            <a:ext cx="1066800" cy="5897561"/>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0" y="274639"/>
            <a:ext cx="6400800" cy="58975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pPr>
              <a:defRPr/>
            </a:pPr>
            <a:fld id="{87453787-4D35-4DB4-9E61-676F61C0C9C3}" type="datetime1">
              <a:rPr lang="en-US" smtClean="0"/>
              <a:pPr>
                <a:defRPr/>
              </a:pPr>
              <a:t>7/31/2013</a:t>
            </a:fld>
            <a:endParaRPr lang="en-US" dirty="0"/>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A66099F-D93E-48B8-98AB-7DF25B298447}" type="slidenum">
              <a:rPr lang="en-US" smtClean="0"/>
              <a:pPr>
                <a:defRPr/>
              </a:pPr>
              <a:t>‹#›</a:t>
            </a:fld>
            <a:endParaRPr lang="en-US" dirty="0"/>
          </a:p>
        </p:txBody>
      </p:sp>
    </p:spTree>
    <p:extLst>
      <p:ext uri="{BB962C8B-B14F-4D97-AF65-F5344CB8AC3E}">
        <p14:creationId xmlns:p14="http://schemas.microsoft.com/office/powerpoint/2010/main" xmlns="" val="37236915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6425B3B-36C4-4EEF-ACFC-28E67CDC8431}" type="datetime1">
              <a:rPr lang="en-US" smtClean="0"/>
              <a:pPr>
                <a:defRPr/>
              </a:pPr>
              <a:t>7/31/2013</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81288C7-971D-4B4E-B371-CB8F0118DC92}" type="slidenum">
              <a:rPr lang="en-US"/>
              <a:pPr>
                <a:defRPr/>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fld id="{5A304FEA-868A-4A9A-8EB6-BCCC65C6B39E}" type="datetime1">
              <a:rPr lang="en-US" smtClean="0"/>
              <a:pPr>
                <a:defRPr/>
              </a:pPr>
              <a:t>7/31/2013</a:t>
            </a:fld>
            <a:endParaRPr lang="en-US" dirty="0"/>
          </a:p>
        </p:txBody>
      </p:sp>
      <p:sp>
        <p:nvSpPr>
          <p:cNvPr id="7" name="Footer Placeholder 21"/>
          <p:cNvSpPr>
            <a:spLocks noGrp="1"/>
          </p:cNvSpPr>
          <p:nvPr>
            <p:ph type="ftr" sz="quarter" idx="11"/>
          </p:nvPr>
        </p:nvSpPr>
        <p:spPr/>
        <p:txBody>
          <a:bodyPr/>
          <a:lstStyle>
            <a:lvl1pPr>
              <a:defRPr/>
            </a:lvl1pPr>
          </a:lstStyle>
          <a:p>
            <a:pPr>
              <a:defRPr/>
            </a:pPr>
            <a:endParaRPr lang="en-US"/>
          </a:p>
        </p:txBody>
      </p:sp>
      <p:sp>
        <p:nvSpPr>
          <p:cNvPr id="8" name="Slide Number Placeholder 17"/>
          <p:cNvSpPr>
            <a:spLocks noGrp="1"/>
          </p:cNvSpPr>
          <p:nvPr>
            <p:ph type="sldNum" sz="quarter" idx="12"/>
          </p:nvPr>
        </p:nvSpPr>
        <p:spPr/>
        <p:txBody>
          <a:bodyPr/>
          <a:lstStyle>
            <a:lvl1pPr>
              <a:defRPr/>
            </a:lvl1pPr>
          </a:lstStyle>
          <a:p>
            <a:pPr>
              <a:defRPr/>
            </a:pPr>
            <a:fld id="{E61FF3CE-C99F-41AF-9B74-BE3FF2FDECC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EEE017DB-CC13-4714-A5EA-E15D5E81CD5C}" type="datetime1">
              <a:rPr lang="en-US" smtClean="0"/>
              <a:pPr>
                <a:defRPr/>
              </a:pPr>
              <a:t>7/31/2013</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BBDD7B6-C5AE-4DE7-9332-863E5F404E5F}"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7800" y="1600200"/>
            <a:ext cx="35798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80013" y="1600200"/>
            <a:ext cx="3581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EF6503C6-D488-46DF-B381-346AAE021E86}" type="datetime1">
              <a:rPr lang="en-US" smtClean="0"/>
              <a:pPr>
                <a:defRPr/>
              </a:pPr>
              <a:t>7/31/2013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40FC0F-E276-4BC9-891A-078F96E7EFEA}"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EC2BB1A1-80FE-4B26-9763-BE24DD1CEE00}" type="datetime1">
              <a:rPr lang="en-US" smtClean="0"/>
              <a:pPr>
                <a:defRPr/>
              </a:pPr>
              <a:t>7/31/2013</a:t>
            </a:fld>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F77CB279-FEBF-4210-BF74-425F2710A48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DB5683EB-618D-413F-917E-37391CA8E154}" type="datetime1">
              <a:rPr lang="en-US" smtClean="0"/>
              <a:pPr>
                <a:defRPr/>
              </a:pPr>
              <a:t>7/31/2013</a:t>
            </a:fld>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B022A13-4E8F-4B4E-9E0E-2C05FA583DAE}"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6904895-706D-4C2D-9D58-F0FCF56DCE61}" type="datetime1">
              <a:rPr lang="en-US" smtClean="0"/>
              <a:pPr>
                <a:defRPr/>
              </a:pPr>
              <a:t>7/31/2013</a:t>
            </a:fld>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1E98A57-F4D9-47CE-8E49-0B44996E6B7E}"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6408DA3D-A817-4D28-932D-99BCABBA152F}" type="datetime1">
              <a:rPr lang="en-US" smtClean="0"/>
              <a:pPr>
                <a:defRPr/>
              </a:pPr>
              <a:t>7/31/2013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03D6276-119B-4B90-9EB1-2D64D3E8C56C}"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054447-7DF1-4B47-8A3A-37431C1CF9DB}" type="datetime1">
              <a:rPr lang="en-US" smtClean="0"/>
              <a:pPr>
                <a:defRPr/>
              </a:pPr>
              <a:t>7/31/2013</a:t>
            </a:fld>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1F206B3-2756-43A7-806C-C9E824EB931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2.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447800" y="274638"/>
            <a:ext cx="7313613"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1447800" y="1600200"/>
            <a:ext cx="7313613"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9332" name="Rectangle 4"/>
          <p:cNvSpPr>
            <a:spLocks noGrp="1" noChangeArrowheads="1"/>
          </p:cNvSpPr>
          <p:nvPr>
            <p:ph type="dt" sz="half" idx="2"/>
          </p:nvPr>
        </p:nvSpPr>
        <p:spPr bwMode="auto">
          <a:xfrm>
            <a:off x="1443038" y="6524625"/>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fld id="{A5608A9D-A97E-42CB-A1A9-C61D8F5D0F04}" type="datetime1">
              <a:rPr lang="en-US" smtClean="0"/>
              <a:pPr>
                <a:defRPr/>
              </a:pPr>
              <a:t>7/31/2013</a:t>
            </a:fld>
            <a:endParaRPr lang="en-US" dirty="0"/>
          </a:p>
        </p:txBody>
      </p:sp>
      <p:sp>
        <p:nvSpPr>
          <p:cNvPr id="99333" name="Rectangle 5"/>
          <p:cNvSpPr>
            <a:spLocks noGrp="1" noChangeArrowheads="1"/>
          </p:cNvSpPr>
          <p:nvPr>
            <p:ph type="ftr" sz="quarter" idx="3"/>
          </p:nvPr>
        </p:nvSpPr>
        <p:spPr bwMode="auto">
          <a:xfrm>
            <a:off x="3733800" y="6524625"/>
            <a:ext cx="2895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Arial" charset="0"/>
              </a:defRPr>
            </a:lvl1pPr>
          </a:lstStyle>
          <a:p>
            <a:pPr>
              <a:defRPr/>
            </a:pPr>
            <a:endParaRPr lang="en-US"/>
          </a:p>
        </p:txBody>
      </p:sp>
      <p:sp>
        <p:nvSpPr>
          <p:cNvPr id="99334" name="Rectangle 6"/>
          <p:cNvSpPr>
            <a:spLocks noGrp="1" noChangeArrowheads="1"/>
          </p:cNvSpPr>
          <p:nvPr>
            <p:ph type="sldNum" sz="quarter" idx="4"/>
          </p:nvPr>
        </p:nvSpPr>
        <p:spPr bwMode="auto">
          <a:xfrm>
            <a:off x="6781800" y="6524625"/>
            <a:ext cx="2133600" cy="333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fld id="{481356F2-8800-4856-AD47-B3298428E775}"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5088" r:id="rId1"/>
    <p:sldLayoutId id="2147485068" r:id="rId2"/>
    <p:sldLayoutId id="2147485069" r:id="rId3"/>
    <p:sldLayoutId id="2147485070" r:id="rId4"/>
    <p:sldLayoutId id="2147485071" r:id="rId5"/>
    <p:sldLayoutId id="2147485072" r:id="rId6"/>
    <p:sldLayoutId id="2147485073" r:id="rId7"/>
    <p:sldLayoutId id="2147485074" r:id="rId8"/>
    <p:sldLayoutId id="2147485075" r:id="rId9"/>
    <p:sldLayoutId id="2147485076" r:id="rId10"/>
    <p:sldLayoutId id="2147485077" r:id="rId11"/>
    <p:sldLayoutId id="2147485094" r:id="rId12"/>
    <p:sldLayoutId id="2147485095" r:id="rId13"/>
    <p:sldLayoutId id="2147485096" r:id="rId14"/>
    <p:sldLayoutId id="2147485097" r:id="rId15"/>
  </p:sldLayoutIdLst>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1215" y="0"/>
            <a:ext cx="9144095" cy="6858000"/>
            <a:chOff x="1620" y="0"/>
            <a:chExt cx="12188952" cy="6858000"/>
          </a:xfrm>
        </p:grpSpPr>
        <p:sp>
          <p:nvSpPr>
            <p:cNvPr id="10" name="Rectangle 9"/>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8" name="Rectangle 7"/>
            <p:cNvSpPr/>
            <p:nvPr/>
          </p:nvSpPr>
          <p:spPr>
            <a:xfrm>
              <a:off x="304721" y="0"/>
              <a:ext cx="11579384" cy="685800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sp>
        <p:nvSpPr>
          <p:cNvPr id="4" name="Date Placeholder 3"/>
          <p:cNvSpPr>
            <a:spLocks noGrp="1"/>
          </p:cNvSpPr>
          <p:nvPr>
            <p:ph type="dt" sz="half" idx="2"/>
          </p:nvPr>
        </p:nvSpPr>
        <p:spPr>
          <a:xfrm>
            <a:off x="838200" y="6400802"/>
            <a:ext cx="2057400" cy="320675"/>
          </a:xfrm>
          <a:prstGeom prst="rect">
            <a:avLst/>
          </a:prstGeom>
        </p:spPr>
        <p:txBody>
          <a:bodyPr vert="horz" lIns="121899" tIns="60949" rIns="121899" bIns="60949" rtlCol="0" anchor="b"/>
          <a:lstStyle>
            <a:lvl1pPr algn="l">
              <a:defRPr sz="1200">
                <a:solidFill>
                  <a:schemeClr val="tx2">
                    <a:lumMod val="50000"/>
                  </a:schemeClr>
                </a:solidFill>
              </a:defRPr>
            </a:lvl1pPr>
          </a:lstStyle>
          <a:p>
            <a:pPr>
              <a:defRPr/>
            </a:pPr>
            <a:fld id="{9E989A8A-02CC-41BB-B203-6AB9322E2A63}" type="datetime1">
              <a:rPr lang="en-US" smtClean="0"/>
              <a:pPr>
                <a:defRPr/>
              </a:pPr>
              <a:t>7/31/2013</a:t>
            </a:fld>
            <a:endParaRPr lang="en-US" dirty="0"/>
          </a:p>
        </p:txBody>
      </p:sp>
      <p:sp>
        <p:nvSpPr>
          <p:cNvPr id="5" name="Footer Placeholder 4"/>
          <p:cNvSpPr>
            <a:spLocks noGrp="1"/>
          </p:cNvSpPr>
          <p:nvPr>
            <p:ph type="ftr" sz="quarter" idx="3"/>
          </p:nvPr>
        </p:nvSpPr>
        <p:spPr>
          <a:xfrm>
            <a:off x="2931645" y="6400802"/>
            <a:ext cx="4663440" cy="320675"/>
          </a:xfrm>
          <a:prstGeom prst="rect">
            <a:avLst/>
          </a:prstGeom>
        </p:spPr>
        <p:txBody>
          <a:bodyPr vert="horz" lIns="121899" tIns="60949" rIns="121899" bIns="60949" rtlCol="0" anchor="b"/>
          <a:lstStyle>
            <a:lvl1pPr algn="ctr">
              <a:defRPr sz="1200">
                <a:solidFill>
                  <a:schemeClr val="tx2">
                    <a:lumMod val="50000"/>
                  </a:schemeClr>
                </a:solidFill>
              </a:defRPr>
            </a:lvl1pPr>
          </a:lstStyle>
          <a:p>
            <a:pPr>
              <a:defRPr/>
            </a:pPr>
            <a:endParaRPr lang="en-US"/>
          </a:p>
        </p:txBody>
      </p:sp>
      <p:sp>
        <p:nvSpPr>
          <p:cNvPr id="6" name="Slide Number Placeholder 5"/>
          <p:cNvSpPr>
            <a:spLocks noGrp="1"/>
          </p:cNvSpPr>
          <p:nvPr>
            <p:ph type="sldNum" sz="quarter" idx="4"/>
          </p:nvPr>
        </p:nvSpPr>
        <p:spPr>
          <a:xfrm>
            <a:off x="7627346" y="6400802"/>
            <a:ext cx="830855" cy="320675"/>
          </a:xfrm>
          <a:prstGeom prst="rect">
            <a:avLst/>
          </a:prstGeom>
        </p:spPr>
        <p:txBody>
          <a:bodyPr vert="horz" lIns="121899" tIns="60949" rIns="121899" bIns="60949" rtlCol="0" anchor="b"/>
          <a:lstStyle>
            <a:lvl1pPr algn="r">
              <a:defRPr sz="1200">
                <a:solidFill>
                  <a:schemeClr val="tx2">
                    <a:lumMod val="50000"/>
                  </a:schemeClr>
                </a:solidFill>
              </a:defRPr>
            </a:lvl1pPr>
          </a:lstStyle>
          <a:p>
            <a:pPr>
              <a:defRPr/>
            </a:pPr>
            <a:fld id="{481356F2-8800-4856-AD47-B3298428E775}" type="slidenum">
              <a:rPr lang="en-US" smtClean="0"/>
              <a:pPr>
                <a:defRPr/>
              </a:pPr>
              <a:t>‹#›</a:t>
            </a:fld>
            <a:endParaRPr lang="en-US" dirty="0"/>
          </a:p>
        </p:txBody>
      </p:sp>
      <p:sp>
        <p:nvSpPr>
          <p:cNvPr id="3" name="Text Placeholder 2"/>
          <p:cNvSpPr>
            <a:spLocks noGrp="1"/>
          </p:cNvSpPr>
          <p:nvPr>
            <p:ph type="body" idx="1"/>
          </p:nvPr>
        </p:nvSpPr>
        <p:spPr>
          <a:xfrm>
            <a:off x="838200" y="1701800"/>
            <a:ext cx="7620000" cy="4470400"/>
          </a:xfrm>
          <a:prstGeom prst="rect">
            <a:avLst/>
          </a:prstGeom>
        </p:spPr>
        <p:txBody>
          <a:bodyPr vert="horz" lIns="121899" tIns="60949" rIns="121899" bIns="6094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Placeholder 1"/>
          <p:cNvSpPr>
            <a:spLocks noGrp="1"/>
          </p:cNvSpPr>
          <p:nvPr>
            <p:ph type="title"/>
          </p:nvPr>
        </p:nvSpPr>
        <p:spPr>
          <a:xfrm>
            <a:off x="838200" y="76200"/>
            <a:ext cx="7620000" cy="1397000"/>
          </a:xfrm>
          <a:prstGeom prst="rect">
            <a:avLst/>
          </a:prstGeom>
        </p:spPr>
        <p:txBody>
          <a:bodyPr vert="horz" lIns="121899" tIns="60949" rIns="121899" bIns="60949" rtlCol="0" anchor="b">
            <a:normAutofit/>
          </a:bodyPr>
          <a:lstStyle/>
          <a:p>
            <a:r>
              <a:rPr lang="en-US" smtClean="0"/>
              <a:t>Click to edit Master title style</a:t>
            </a:r>
            <a:endParaRPr dirty="0"/>
          </a:p>
        </p:txBody>
      </p:sp>
    </p:spTree>
    <p:extLst>
      <p:ext uri="{BB962C8B-B14F-4D97-AF65-F5344CB8AC3E}">
        <p14:creationId xmlns:p14="http://schemas.microsoft.com/office/powerpoint/2010/main" xmlns="" val="2060187724"/>
      </p:ext>
    </p:extLst>
  </p:cSld>
  <p:clrMap bg1="lt1" tx1="dk1" bg2="lt2" tx2="dk2" accent1="accent1" accent2="accent2" accent3="accent3" accent4="accent4" accent5="accent5" accent6="accent6" hlink="hlink" folHlink="folHlink"/>
  <p:sldLayoutIdLst>
    <p:sldLayoutId id="2147485099" r:id="rId1"/>
    <p:sldLayoutId id="2147485100" r:id="rId2"/>
    <p:sldLayoutId id="2147485101" r:id="rId3"/>
    <p:sldLayoutId id="2147485102" r:id="rId4"/>
    <p:sldLayoutId id="2147485103" r:id="rId5"/>
    <p:sldLayoutId id="2147485104" r:id="rId6"/>
    <p:sldLayoutId id="2147485105" r:id="rId7"/>
    <p:sldLayoutId id="2147485106" r:id="rId8"/>
    <p:sldLayoutId id="2147485107" r:id="rId9"/>
    <p:sldLayoutId id="2147485108" r:id="rId10"/>
    <p:sldLayoutId id="2147485109" r:id="rId11"/>
    <p:sldLayoutId id="2147485110" r:id="rId12"/>
    <p:sldLayoutId id="2147485112" r:id="rId13"/>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hf sldNum="0" hdr="0" ftr="0" dt="0"/>
  <p:txStyles>
    <p:titleStyle>
      <a:lvl1pPr algn="l" defTabSz="1218987" rtl="0" eaLnBrk="1" latinLnBrk="0" hangingPunct="1">
        <a:lnSpc>
          <a:spcPct val="85000"/>
        </a:lnSpc>
        <a:spcBef>
          <a:spcPct val="0"/>
        </a:spcBef>
        <a:buNone/>
        <a:tabLst/>
        <a:defRPr sz="4400" b="0" kern="1200" cap="none" baseline="0">
          <a:solidFill>
            <a:schemeClr val="accent2"/>
          </a:solidFill>
          <a:effectLst/>
          <a:latin typeface="+mj-lt"/>
          <a:ea typeface="+mj-ea"/>
          <a:cs typeface="+mj-cs"/>
        </a:defRPr>
      </a:lvl1pPr>
    </p:titleStyle>
    <p:bodyStyle>
      <a:lvl1pPr marL="304747" indent="-304747" algn="l" defTabSz="1218987" rtl="0" eaLnBrk="1" latinLnBrk="0" hangingPunct="1">
        <a:lnSpc>
          <a:spcPct val="95000"/>
        </a:lnSpc>
        <a:spcBef>
          <a:spcPts val="1866"/>
        </a:spcBef>
        <a:buClr>
          <a:schemeClr val="accent6">
            <a:lumMod val="75000"/>
          </a:schemeClr>
        </a:buClr>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6pPr>
      <a:lvl7pPr marL="2864619"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7pPr>
      <a:lvl8pPr marL="3291264"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8pPr>
      <a:lvl9pPr marL="3778859"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117.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9.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1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12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8.xml"/><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141.xml.rels><?xml version="1.0" encoding="UTF-8" standalone="yes"?>
<Relationships xmlns="http://schemas.openxmlformats.org/package/2006/relationships"><Relationship Id="rId3" Type="http://schemas.openxmlformats.org/officeDocument/2006/relationships/hyperlink" Target="Dyslexia%20Form.xls" TargetMode="External"/><Relationship Id="rId2" Type="http://schemas.openxmlformats.org/officeDocument/2006/relationships/notesSlide" Target="../notesSlides/notesSlide52.xml"/><Relationship Id="rId1" Type="http://schemas.openxmlformats.org/officeDocument/2006/relationships/slideLayout" Target="../slideLayouts/slideLayout22.xml"/><Relationship Id="rId4" Type="http://schemas.openxmlformats.org/officeDocument/2006/relationships/image" Target="../media/image37.png"/></Relationships>
</file>

<file path=ppt/slides/_rels/slide142.xml.rels><?xml version="1.0" encoding="UTF-8" standalone="yes"?>
<Relationships xmlns="http://schemas.openxmlformats.org/package/2006/relationships"><Relationship Id="rId3" Type="http://schemas.openxmlformats.org/officeDocument/2006/relationships/hyperlink" Target="Dyslexia%20report%20Rev%202%2028%20mm.docx" TargetMode="External"/><Relationship Id="rId2" Type="http://schemas.openxmlformats.org/officeDocument/2006/relationships/notesSlide" Target="../notesSlides/notesSlide53.xml"/><Relationship Id="rId1" Type="http://schemas.openxmlformats.org/officeDocument/2006/relationships/slideLayout" Target="../slideLayouts/slideLayout17.xml"/><Relationship Id="rId4" Type="http://schemas.openxmlformats.org/officeDocument/2006/relationships/image" Target="../media/image38.jpeg"/></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146.xml.rels><?xml version="1.0" encoding="UTF-8" standalone="yes"?>
<Relationships xmlns="http://schemas.openxmlformats.org/package/2006/relationships"><Relationship Id="rId3" Type="http://schemas.openxmlformats.org/officeDocument/2006/relationships/hyperlink" Target="casestudy1part2.xls" TargetMode="External"/><Relationship Id="rId2" Type="http://schemas.openxmlformats.org/officeDocument/2006/relationships/notesSlide" Target="../notesSlides/notesSlide57.xml"/><Relationship Id="rId1" Type="http://schemas.openxmlformats.org/officeDocument/2006/relationships/slideLayout" Target="../slideLayouts/slideLayout22.xml"/><Relationship Id="rId4" Type="http://schemas.openxmlformats.org/officeDocument/2006/relationships/image" Target="../media/image39.png"/></Relationships>
</file>

<file path=ppt/slides/_rels/slide147.xml.rels><?xml version="1.0" encoding="UTF-8" standalone="yes"?>
<Relationships xmlns="http://schemas.openxmlformats.org/package/2006/relationships"><Relationship Id="rId3" Type="http://schemas.openxmlformats.org/officeDocument/2006/relationships/hyperlink" Target="Joeyreport.doc" TargetMode="External"/><Relationship Id="rId2" Type="http://schemas.openxmlformats.org/officeDocument/2006/relationships/notesSlide" Target="../notesSlides/notesSlide58.xml"/><Relationship Id="rId1" Type="http://schemas.openxmlformats.org/officeDocument/2006/relationships/slideLayout" Target="../slideLayouts/slideLayout22.xml"/><Relationship Id="rId4" Type="http://schemas.openxmlformats.org/officeDocument/2006/relationships/image" Target="../media/image40.png"/></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2.xml"/></Relationships>
</file>

<file path=ppt/slides/_rels/slide152.xml.rels><?xml version="1.0" encoding="UTF-8" standalone="yes"?>
<Relationships xmlns="http://schemas.openxmlformats.org/package/2006/relationships"><Relationship Id="rId3" Type="http://schemas.openxmlformats.org/officeDocument/2006/relationships/hyperlink" Target="casestudy2part2.xls" TargetMode="External"/><Relationship Id="rId2" Type="http://schemas.openxmlformats.org/officeDocument/2006/relationships/notesSlide" Target="../notesSlides/notesSlide63.xml"/><Relationship Id="rId1" Type="http://schemas.openxmlformats.org/officeDocument/2006/relationships/slideLayout" Target="../slideLayouts/slideLayout22.xml"/><Relationship Id="rId4" Type="http://schemas.openxmlformats.org/officeDocument/2006/relationships/image" Target="../media/image41.png"/></Relationships>
</file>

<file path=ppt/slides/_rels/slide1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2.xml"/></Relationships>
</file>

<file path=ppt/slides/_rels/slide15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7.xml"/></Relationships>
</file>

<file path=ppt/slides/_rels/slide15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3" Type="http://schemas.openxmlformats.org/officeDocument/2006/relationships/slide" Target="slide145.xml"/><Relationship Id="rId2" Type="http://schemas.openxmlformats.org/officeDocument/2006/relationships/notesSlide" Target="../notesSlides/notesSlide66.xml"/><Relationship Id="rId1" Type="http://schemas.openxmlformats.org/officeDocument/2006/relationships/slideLayout" Target="../slideLayouts/slideLayout27.xml"/><Relationship Id="rId6" Type="http://schemas.openxmlformats.org/officeDocument/2006/relationships/image" Target="../media/image23.jpeg"/><Relationship Id="rId5" Type="http://schemas.openxmlformats.org/officeDocument/2006/relationships/image" Target="../media/image27.gif"/><Relationship Id="rId4" Type="http://schemas.openxmlformats.org/officeDocument/2006/relationships/image" Target="../media/image30.gif"/></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70.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1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subTitle" idx="1"/>
          </p:nvPr>
        </p:nvSpPr>
        <p:spPr>
          <a:xfrm>
            <a:off x="3672115" y="3439886"/>
            <a:ext cx="5471886" cy="3418113"/>
          </a:xfrm>
        </p:spPr>
        <p:txBody>
          <a:bodyPr>
            <a:normAutofit/>
          </a:bodyPr>
          <a:lstStyle/>
          <a:p>
            <a:pPr marR="0" eaLnBrk="1" hangingPunct="1">
              <a:spcBef>
                <a:spcPct val="0"/>
              </a:spcBef>
            </a:pPr>
            <a:endParaRPr lang="en-US" sz="700" dirty="0" smtClean="0"/>
          </a:p>
          <a:p>
            <a:pPr marR="0" algn="ctr" eaLnBrk="1" hangingPunct="1">
              <a:spcBef>
                <a:spcPct val="0"/>
              </a:spcBef>
            </a:pPr>
            <a:r>
              <a:rPr lang="en-US" sz="4000" dirty="0" smtClean="0">
                <a:latin typeface="Rockwell" pitchFamily="18" charset="0"/>
              </a:rPr>
              <a:t>August 2013</a:t>
            </a:r>
          </a:p>
          <a:p>
            <a:pPr algn="ctr">
              <a:lnSpc>
                <a:spcPct val="90000"/>
              </a:lnSpc>
            </a:pPr>
            <a:endParaRPr lang="en-US" sz="4000" b="1" dirty="0" smtClean="0">
              <a:latin typeface="Rockwell" pitchFamily="18" charset="0"/>
            </a:endParaRPr>
          </a:p>
          <a:p>
            <a:pPr algn="ctr">
              <a:lnSpc>
                <a:spcPct val="90000"/>
              </a:lnSpc>
            </a:pPr>
            <a:r>
              <a:rPr lang="en-US" sz="3600" b="1" dirty="0" smtClean="0">
                <a:latin typeface="Rockwell" pitchFamily="18" charset="0"/>
              </a:rPr>
              <a:t>Dr. Debbie Buchanan</a:t>
            </a:r>
          </a:p>
          <a:p>
            <a:pPr algn="ctr">
              <a:lnSpc>
                <a:spcPct val="90000"/>
              </a:lnSpc>
            </a:pPr>
            <a:endParaRPr lang="en-US" sz="3600" b="1" dirty="0" smtClean="0">
              <a:latin typeface="Rockwell" pitchFamily="18" charset="0"/>
            </a:endParaRPr>
          </a:p>
          <a:p>
            <a:pPr algn="ctr">
              <a:lnSpc>
                <a:spcPct val="90000"/>
              </a:lnSpc>
            </a:pPr>
            <a:r>
              <a:rPr lang="en-US" sz="3000" dirty="0" smtClean="0">
                <a:latin typeface="Rockwell" pitchFamily="18" charset="0"/>
              </a:rPr>
              <a:t>Region One ESC</a:t>
            </a:r>
          </a:p>
          <a:p>
            <a:pPr algn="ctr">
              <a:lnSpc>
                <a:spcPct val="90000"/>
              </a:lnSpc>
            </a:pPr>
            <a:r>
              <a:rPr lang="en-US" sz="3000" i="1" dirty="0" smtClean="0">
                <a:latin typeface="Rockwell" pitchFamily="18" charset="0"/>
              </a:rPr>
              <a:t>Education Specialist</a:t>
            </a:r>
          </a:p>
          <a:p>
            <a:pPr marR="0" eaLnBrk="1" hangingPunct="1">
              <a:spcBef>
                <a:spcPct val="0"/>
              </a:spcBef>
            </a:pPr>
            <a:endParaRPr lang="en-US" sz="5400" dirty="0" smtClean="0"/>
          </a:p>
          <a:p>
            <a:pPr marR="0" eaLnBrk="1" hangingPunct="1">
              <a:spcBef>
                <a:spcPct val="0"/>
              </a:spcBef>
            </a:pPr>
            <a:endParaRPr lang="en-US" sz="1600" dirty="0" smtClean="0"/>
          </a:p>
          <a:p>
            <a:pPr marR="0" eaLnBrk="1" hangingPunct="1">
              <a:lnSpc>
                <a:spcPct val="50000"/>
              </a:lnSpc>
              <a:spcBef>
                <a:spcPct val="0"/>
              </a:spcBef>
            </a:pPr>
            <a:endParaRPr lang="en-US" sz="400" dirty="0" smtClean="0"/>
          </a:p>
          <a:p>
            <a:pPr marR="0" eaLnBrk="1" hangingPunct="1">
              <a:lnSpc>
                <a:spcPct val="50000"/>
              </a:lnSpc>
              <a:spcBef>
                <a:spcPct val="0"/>
              </a:spcBef>
            </a:pPr>
            <a:endParaRPr lang="en-US" sz="400" dirty="0" smtClean="0"/>
          </a:p>
          <a:p>
            <a:pPr marR="0" eaLnBrk="1" hangingPunct="1">
              <a:lnSpc>
                <a:spcPct val="50000"/>
              </a:lnSpc>
              <a:spcBef>
                <a:spcPct val="0"/>
              </a:spcBef>
            </a:pPr>
            <a:endParaRPr lang="en-US" sz="400" dirty="0" smtClean="0"/>
          </a:p>
          <a:p>
            <a:pPr marR="0" eaLnBrk="1" hangingPunct="1">
              <a:lnSpc>
                <a:spcPct val="50000"/>
              </a:lnSpc>
              <a:spcBef>
                <a:spcPct val="0"/>
              </a:spcBef>
            </a:pPr>
            <a:endParaRPr lang="en-US" sz="400" dirty="0" smtClean="0"/>
          </a:p>
        </p:txBody>
      </p:sp>
      <p:sp>
        <p:nvSpPr>
          <p:cNvPr id="3074" name="Rectangle 2"/>
          <p:cNvSpPr>
            <a:spLocks noGrp="1" noChangeArrowheads="1"/>
          </p:cNvSpPr>
          <p:nvPr>
            <p:ph type="ctrTitle"/>
          </p:nvPr>
        </p:nvSpPr>
        <p:spPr>
          <a:xfrm>
            <a:off x="3759200" y="333829"/>
            <a:ext cx="5080000" cy="2917372"/>
          </a:xfrm>
        </p:spPr>
        <p:txBody>
          <a:bodyPr anchor="t">
            <a:noAutofit/>
          </a:bodyPr>
          <a:lstStyle/>
          <a:p>
            <a:pPr algn="ctr" eaLnBrk="1" fontAlgn="auto" hangingPunct="1">
              <a:spcAft>
                <a:spcPts val="0"/>
              </a:spcAft>
              <a:defRPr/>
            </a:pPr>
            <a:r>
              <a:rPr lang="en-US" sz="6600" dirty="0" smtClean="0">
                <a:latin typeface="Rockwell" pitchFamily="18" charset="0"/>
              </a:rPr>
              <a:t>Assessing </a:t>
            </a:r>
            <a:br>
              <a:rPr lang="en-US" sz="6600" dirty="0" smtClean="0">
                <a:latin typeface="Rockwell" pitchFamily="18" charset="0"/>
              </a:rPr>
            </a:br>
            <a:r>
              <a:rPr lang="en-US" sz="6600" dirty="0" smtClean="0">
                <a:latin typeface="Rockwell" pitchFamily="18" charset="0"/>
              </a:rPr>
              <a:t>for </a:t>
            </a:r>
            <a:br>
              <a:rPr lang="en-US" sz="6600" dirty="0" smtClean="0">
                <a:latin typeface="Rockwell" pitchFamily="18" charset="0"/>
              </a:rPr>
            </a:br>
            <a:r>
              <a:rPr lang="en-US" sz="6600" dirty="0" smtClean="0">
                <a:latin typeface="Rockwell" pitchFamily="18" charset="0"/>
              </a:rPr>
              <a:t>Dyslexia</a:t>
            </a:r>
            <a:endParaRPr lang="en-US" sz="66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2857" y="261256"/>
            <a:ext cx="8302172" cy="6801862"/>
          </a:xfrm>
          <a:prstGeom prst="rect">
            <a:avLst/>
          </a:prstGeom>
        </p:spPr>
        <p:txBody>
          <a:bodyPr wrap="square">
            <a:spAutoFit/>
          </a:bodyPr>
          <a:lstStyle/>
          <a:p>
            <a:r>
              <a:rPr lang="en-US" sz="3200" b="1" dirty="0" smtClean="0">
                <a:solidFill>
                  <a:schemeClr val="accent2"/>
                </a:solidFill>
                <a:latin typeface="Rockwell" pitchFamily="18" charset="0"/>
              </a:rPr>
              <a:t>Guidance from The Dyslexia Handbook</a:t>
            </a:r>
          </a:p>
          <a:p>
            <a:pPr algn="ctr"/>
            <a:endParaRPr lang="en-US" sz="3200" dirty="0" smtClean="0">
              <a:latin typeface="Rockwell" pitchFamily="18" charset="0"/>
            </a:endParaRPr>
          </a:p>
          <a:p>
            <a:r>
              <a:rPr lang="en-US" sz="2400" dirty="0" smtClean="0">
                <a:latin typeface="Rockwell" pitchFamily="18" charset="0"/>
              </a:rPr>
              <a:t>In order to make an informed determination for</a:t>
            </a:r>
          </a:p>
          <a:p>
            <a:r>
              <a:rPr lang="en-US" sz="2400" dirty="0" smtClean="0">
                <a:latin typeface="Rockwell" pitchFamily="18" charset="0"/>
              </a:rPr>
              <a:t>the identification of dyslexia, the committee must</a:t>
            </a:r>
          </a:p>
          <a:p>
            <a:r>
              <a:rPr lang="en-US" sz="2400" dirty="0" smtClean="0">
                <a:latin typeface="Rockwell" pitchFamily="18" charset="0"/>
              </a:rPr>
              <a:t>be knowledgeable about the following:</a:t>
            </a:r>
          </a:p>
          <a:p>
            <a:endParaRPr lang="en-US" sz="2400" dirty="0" smtClean="0">
              <a:latin typeface="Rockwell" pitchFamily="18" charset="0"/>
            </a:endParaRPr>
          </a:p>
          <a:p>
            <a:pPr>
              <a:buFont typeface="Courier New" pitchFamily="49" charset="0"/>
              <a:buChar char="o"/>
            </a:pPr>
            <a:r>
              <a:rPr lang="en-US" sz="2400" dirty="0" smtClean="0">
                <a:latin typeface="Rockwell" pitchFamily="18" charset="0"/>
              </a:rPr>
              <a:t>The student being assessed.</a:t>
            </a:r>
          </a:p>
          <a:p>
            <a:pPr>
              <a:buFont typeface="Courier New" pitchFamily="49" charset="0"/>
              <a:buChar char="o"/>
            </a:pPr>
            <a:r>
              <a:rPr lang="en-US" sz="2400" dirty="0" smtClean="0">
                <a:latin typeface="Rockwell" pitchFamily="18" charset="0"/>
              </a:rPr>
              <a:t>The reading process.</a:t>
            </a:r>
          </a:p>
          <a:p>
            <a:pPr>
              <a:buFont typeface="Courier New" pitchFamily="49" charset="0"/>
              <a:buChar char="o"/>
            </a:pPr>
            <a:r>
              <a:rPr lang="en-US" sz="2400" dirty="0" smtClean="0">
                <a:latin typeface="Rockwell" pitchFamily="18" charset="0"/>
              </a:rPr>
              <a:t>Dyslexia and related disorders.</a:t>
            </a:r>
          </a:p>
          <a:p>
            <a:pPr>
              <a:buFont typeface="Courier New" pitchFamily="49" charset="0"/>
              <a:buChar char="o"/>
            </a:pPr>
            <a:r>
              <a:rPr lang="en-US" sz="2400" dirty="0" smtClean="0">
                <a:latin typeface="Rockwell" pitchFamily="18" charset="0"/>
              </a:rPr>
              <a:t>Dyslexia instruction.</a:t>
            </a:r>
          </a:p>
          <a:p>
            <a:pPr>
              <a:buFont typeface="Courier New" pitchFamily="49" charset="0"/>
              <a:buChar char="o"/>
            </a:pPr>
            <a:r>
              <a:rPr lang="en-US" sz="2400" dirty="0" smtClean="0">
                <a:latin typeface="Rockwell" pitchFamily="18" charset="0"/>
              </a:rPr>
              <a:t>District or charter school, state, </a:t>
            </a:r>
          </a:p>
          <a:p>
            <a:r>
              <a:rPr lang="en-US" sz="2400" dirty="0" smtClean="0">
                <a:latin typeface="Rockwell" pitchFamily="18" charset="0"/>
              </a:rPr>
              <a:t>	and federal guidelines for </a:t>
            </a:r>
          </a:p>
          <a:p>
            <a:r>
              <a:rPr lang="en-US" sz="2400" dirty="0" smtClean="0">
                <a:latin typeface="Rockwell" pitchFamily="18" charset="0"/>
              </a:rPr>
              <a:t>	assessment.</a:t>
            </a:r>
          </a:p>
          <a:p>
            <a:pPr>
              <a:buFont typeface="Courier New" pitchFamily="49" charset="0"/>
              <a:buChar char="o"/>
            </a:pPr>
            <a:r>
              <a:rPr lang="en-US" sz="2400" dirty="0" smtClean="0">
                <a:latin typeface="Rockwell" pitchFamily="18" charset="0"/>
              </a:rPr>
              <a:t>The assessments used.</a:t>
            </a:r>
          </a:p>
          <a:p>
            <a:pPr>
              <a:buFont typeface="Courier New" pitchFamily="49" charset="0"/>
              <a:buChar char="o"/>
            </a:pPr>
            <a:r>
              <a:rPr lang="en-US" sz="2400" dirty="0" smtClean="0">
                <a:latin typeface="Rockwell" pitchFamily="18" charset="0"/>
              </a:rPr>
              <a:t>The meaning of the collected data.</a:t>
            </a:r>
          </a:p>
          <a:p>
            <a:endParaRPr lang="en-US" sz="2400" dirty="0" smtClean="0">
              <a:latin typeface="Rockwell" pitchFamily="18" charset="0"/>
            </a:endParaRPr>
          </a:p>
          <a:p>
            <a:r>
              <a:rPr lang="en-US" sz="1200" dirty="0" smtClean="0">
                <a:latin typeface="Rockwell" pitchFamily="18" charset="0"/>
              </a:rPr>
              <a:t>			The Dyslexia Handbook Revised 2007, Updated 2010, p. 16</a:t>
            </a:r>
          </a:p>
          <a:p>
            <a:endParaRPr lang="en-US" sz="2400" dirty="0" smtClean="0">
              <a:latin typeface="Rockwell" pitchFamily="18" charset="0"/>
            </a:endParaRPr>
          </a:p>
        </p:txBody>
      </p:sp>
      <p:pic>
        <p:nvPicPr>
          <p:cNvPr id="5" name="Picture 7"/>
          <p:cNvPicPr>
            <a:picLocks noChangeAspect="1" noChangeArrowheads="1"/>
          </p:cNvPicPr>
          <p:nvPr/>
        </p:nvPicPr>
        <p:blipFill>
          <a:blip r:embed="rId2" cstate="print"/>
          <a:srcRect l="32249" t="8400" r="30000" b="13200"/>
          <a:stretch>
            <a:fillRect/>
          </a:stretch>
        </p:blipFill>
        <p:spPr bwMode="auto">
          <a:xfrm>
            <a:off x="5849257" y="2514374"/>
            <a:ext cx="2713038" cy="35210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Rockwell" pitchFamily="18" charset="0"/>
              </a:rPr>
              <a:t>Key Terms found in the </a:t>
            </a:r>
            <a:r>
              <a:rPr lang="en-US" dirty="0" smtClean="0">
                <a:latin typeface="Rockwell" pitchFamily="18" charset="0"/>
              </a:rPr>
              <a:t>GORT-5 (continued)</a:t>
            </a:r>
            <a:endParaRPr lang="en-US" dirty="0">
              <a:latin typeface="Rockwell" pitchFamily="18" charset="0"/>
            </a:endParaRPr>
          </a:p>
        </p:txBody>
      </p:sp>
      <p:sp>
        <p:nvSpPr>
          <p:cNvPr id="3" name="Content Placeholder 2"/>
          <p:cNvSpPr>
            <a:spLocks noGrp="1"/>
          </p:cNvSpPr>
          <p:nvPr>
            <p:ph idx="1"/>
          </p:nvPr>
        </p:nvSpPr>
        <p:spPr/>
        <p:txBody>
          <a:bodyPr>
            <a:normAutofit/>
          </a:bodyPr>
          <a:lstStyle/>
          <a:p>
            <a:r>
              <a:rPr lang="en-US" i="1" dirty="0" smtClean="0">
                <a:latin typeface="Rockwell" pitchFamily="18" charset="0"/>
              </a:rPr>
              <a:t>Comprehension Score (found at the end of the comprehension questions):  </a:t>
            </a:r>
            <a:r>
              <a:rPr lang="en-US" dirty="0" smtClean="0">
                <a:latin typeface="Rockwell" pitchFamily="18" charset="0"/>
              </a:rPr>
              <a:t>5 questions asked after each story is read.</a:t>
            </a:r>
          </a:p>
          <a:p>
            <a:r>
              <a:rPr lang="en-US" i="1" dirty="0" smtClean="0">
                <a:latin typeface="Rockwell" pitchFamily="18" charset="0"/>
              </a:rPr>
              <a:t>Converting Time and Deviations from Print to Rate/Accuracy (found at the bottom of the page): </a:t>
            </a:r>
            <a:r>
              <a:rPr lang="en-US" dirty="0" smtClean="0">
                <a:latin typeface="Rockwell" pitchFamily="18" charset="0"/>
              </a:rPr>
              <a:t>Title of the conversion table found at the bottom of each story.  Time (in seconds) is converted to a Rate Score and Deviations from Print is converted to an Accuracy Score.</a:t>
            </a:r>
            <a:endParaRPr lang="en-US" i="1" dirty="0">
              <a:latin typeface="Rockwell" pitchFamily="18" charset="0"/>
            </a:endParaRPr>
          </a:p>
        </p:txBody>
      </p:sp>
    </p:spTree>
    <p:extLst>
      <p:ext uri="{BB962C8B-B14F-4D97-AF65-F5344CB8AC3E}">
        <p14:creationId xmlns="" xmlns:p14="http://schemas.microsoft.com/office/powerpoint/2010/main" val="1243918404"/>
      </p:ext>
    </p:extLst>
  </p:cSld>
  <p:clrMapOvr>
    <a:masterClrMapping/>
  </p:clrMapOvr>
  <p:transition spd="med">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Rockwell" pitchFamily="18" charset="0"/>
              </a:rPr>
              <a:t>Key Terms found in the </a:t>
            </a:r>
            <a:r>
              <a:rPr lang="en-US" dirty="0" smtClean="0">
                <a:latin typeface="Rockwell" pitchFamily="18" charset="0"/>
              </a:rPr>
              <a:t>GORT-5 (continued</a:t>
            </a:r>
            <a:r>
              <a:rPr lang="en-US" dirty="0" smtClean="0"/>
              <a:t>)</a:t>
            </a:r>
            <a:endParaRPr lang="en-US" dirty="0"/>
          </a:p>
        </p:txBody>
      </p:sp>
      <p:sp>
        <p:nvSpPr>
          <p:cNvPr id="3" name="Content Placeholder 2"/>
          <p:cNvSpPr>
            <a:spLocks noGrp="1"/>
          </p:cNvSpPr>
          <p:nvPr>
            <p:ph idx="1"/>
          </p:nvPr>
        </p:nvSpPr>
        <p:spPr>
          <a:xfrm>
            <a:off x="838200" y="2380342"/>
            <a:ext cx="7620000" cy="3791857"/>
          </a:xfrm>
        </p:spPr>
        <p:txBody>
          <a:bodyPr/>
          <a:lstStyle/>
          <a:p>
            <a:r>
              <a:rPr lang="en-US" i="1" dirty="0" smtClean="0">
                <a:latin typeface="Rockwell" pitchFamily="18" charset="0"/>
              </a:rPr>
              <a:t>Rate Score (found at the bottom of the page):</a:t>
            </a:r>
            <a:r>
              <a:rPr lang="en-US" dirty="0" smtClean="0">
                <a:latin typeface="Rockwell" pitchFamily="18" charset="0"/>
              </a:rPr>
              <a:t> derived using the conversion table</a:t>
            </a:r>
          </a:p>
          <a:p>
            <a:r>
              <a:rPr lang="en-US" i="1" dirty="0" smtClean="0">
                <a:latin typeface="Rockwell" pitchFamily="18" charset="0"/>
              </a:rPr>
              <a:t>Accuracy Score (found at the bottom of the page):</a:t>
            </a:r>
            <a:r>
              <a:rPr lang="en-US" dirty="0">
                <a:latin typeface="Rockwell" pitchFamily="18" charset="0"/>
              </a:rPr>
              <a:t>derived using the conversion table</a:t>
            </a:r>
          </a:p>
          <a:p>
            <a:r>
              <a:rPr lang="en-US" i="1" dirty="0" smtClean="0">
                <a:latin typeface="Rockwell" pitchFamily="18" charset="0"/>
              </a:rPr>
              <a:t>Fluency Score (found at the bottom of the page): </a:t>
            </a:r>
            <a:r>
              <a:rPr lang="en-US" dirty="0" smtClean="0">
                <a:latin typeface="Rockwell" pitchFamily="18" charset="0"/>
              </a:rPr>
              <a:t>overall index of rate and accuracy for each story</a:t>
            </a:r>
            <a:endParaRPr lang="en-US" i="1" dirty="0">
              <a:latin typeface="Rockwell" pitchFamily="18" charset="0"/>
            </a:endParaRPr>
          </a:p>
        </p:txBody>
      </p:sp>
    </p:spTree>
    <p:extLst>
      <p:ext uri="{BB962C8B-B14F-4D97-AF65-F5344CB8AC3E}">
        <p14:creationId xmlns="" xmlns:p14="http://schemas.microsoft.com/office/powerpoint/2010/main" val="3740389643"/>
      </p:ext>
    </p:extLst>
  </p:cSld>
  <p:clrMapOvr>
    <a:masterClrMapping/>
  </p:clrMapOvr>
  <p:transition spd="med">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Administration Time</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GORT-5 can usually be given in about 15 to 45 minutes.  Best administered in one session, but two sessions are sometimes required (for example if a reader becomes fatigued or uncooperative).</a:t>
            </a:r>
          </a:p>
          <a:p>
            <a:r>
              <a:rPr lang="en-US" dirty="0" smtClean="0">
                <a:latin typeface="Rockwell" pitchFamily="18" charset="0"/>
              </a:rPr>
              <a:t>Read instructions on p. 3 of examiner record booklet before student begins reading.</a:t>
            </a:r>
          </a:p>
          <a:p>
            <a:endParaRPr lang="en-US" dirty="0"/>
          </a:p>
        </p:txBody>
      </p:sp>
    </p:spTree>
    <p:extLst>
      <p:ext uri="{BB962C8B-B14F-4D97-AF65-F5344CB8AC3E}">
        <p14:creationId xmlns="" xmlns:p14="http://schemas.microsoft.com/office/powerpoint/2010/main" val="1861457857"/>
      </p:ext>
    </p:extLst>
  </p:cSld>
  <p:clrMapOvr>
    <a:masterClrMapping/>
  </p:clrMapOvr>
  <p:transition spd="med">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Entry Points</a:t>
            </a:r>
            <a:endParaRPr lang="en-US" dirty="0">
              <a:latin typeface="Rockwell" pitchFamily="18" charset="0"/>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Rockwell" pitchFamily="18" charset="0"/>
              </a:rPr>
              <a:t>Testing should begin at the story level that corresponds to the student’s grade level (if you know the student is a poor reader, you should begin at a lower level)  </a:t>
            </a:r>
          </a:p>
          <a:p>
            <a:pPr marL="0" indent="0">
              <a:buNone/>
            </a:pPr>
            <a:r>
              <a:rPr lang="en-US" b="1" u="sng" dirty="0" smtClean="0">
                <a:latin typeface="Rockwell" pitchFamily="18" charset="0"/>
              </a:rPr>
              <a:t>Grades</a:t>
            </a:r>
            <a:r>
              <a:rPr lang="en-US" b="1" dirty="0" smtClean="0">
                <a:latin typeface="Rockwell" pitchFamily="18" charset="0"/>
              </a:rPr>
              <a:t>                                </a:t>
            </a:r>
            <a:r>
              <a:rPr lang="en-US" b="1" u="sng" dirty="0" smtClean="0">
                <a:latin typeface="Rockwell" pitchFamily="18" charset="0"/>
              </a:rPr>
              <a:t>Starting Points</a:t>
            </a:r>
          </a:p>
          <a:p>
            <a:pPr marL="0" indent="0">
              <a:buNone/>
            </a:pPr>
            <a:r>
              <a:rPr lang="en-US" dirty="0" smtClean="0">
                <a:latin typeface="Rockwell" pitchFamily="18" charset="0"/>
              </a:rPr>
              <a:t>Grades 1 -3		Story 1</a:t>
            </a:r>
          </a:p>
          <a:p>
            <a:pPr marL="0" indent="0">
              <a:buNone/>
            </a:pPr>
            <a:r>
              <a:rPr lang="en-US" dirty="0">
                <a:latin typeface="Rockwell" pitchFamily="18" charset="0"/>
              </a:rPr>
              <a:t>Grades </a:t>
            </a:r>
            <a:r>
              <a:rPr lang="en-US" dirty="0" smtClean="0">
                <a:latin typeface="Rockwell" pitchFamily="18" charset="0"/>
              </a:rPr>
              <a:t>4-5		Story </a:t>
            </a:r>
            <a:r>
              <a:rPr lang="en-US" dirty="0">
                <a:latin typeface="Rockwell" pitchFamily="18" charset="0"/>
              </a:rPr>
              <a:t>2</a:t>
            </a:r>
            <a:endParaRPr lang="en-US" dirty="0" smtClean="0">
              <a:latin typeface="Rockwell" pitchFamily="18" charset="0"/>
            </a:endParaRPr>
          </a:p>
          <a:p>
            <a:pPr marL="0" indent="0">
              <a:buNone/>
            </a:pPr>
            <a:r>
              <a:rPr lang="en-US" dirty="0">
                <a:latin typeface="Rockwell" pitchFamily="18" charset="0"/>
              </a:rPr>
              <a:t>Grades </a:t>
            </a:r>
            <a:r>
              <a:rPr lang="en-US" dirty="0" smtClean="0">
                <a:latin typeface="Rockwell" pitchFamily="18" charset="0"/>
              </a:rPr>
              <a:t>6-9		Story 4</a:t>
            </a:r>
          </a:p>
          <a:p>
            <a:pPr marL="0" indent="0">
              <a:buNone/>
            </a:pPr>
            <a:r>
              <a:rPr lang="en-US" dirty="0" smtClean="0">
                <a:latin typeface="Rockwell" pitchFamily="18" charset="0"/>
              </a:rPr>
              <a:t>Grades 10-11		Story 5</a:t>
            </a:r>
          </a:p>
          <a:p>
            <a:pPr marL="0" indent="0">
              <a:buNone/>
            </a:pPr>
            <a:r>
              <a:rPr lang="en-US" dirty="0" smtClean="0">
                <a:latin typeface="Rockwell" pitchFamily="18" charset="0"/>
              </a:rPr>
              <a:t>12-postsecondary		Story 6</a:t>
            </a:r>
            <a:endParaRPr lang="en-US" dirty="0">
              <a:latin typeface="Rockwell" pitchFamily="18" charset="0"/>
            </a:endParaRPr>
          </a:p>
          <a:p>
            <a:pPr marL="0" indent="0">
              <a:buNone/>
            </a:pPr>
            <a:endParaRPr lang="en-US" dirty="0"/>
          </a:p>
          <a:p>
            <a:pPr marL="0" indent="0">
              <a:buNone/>
            </a:pPr>
            <a:endParaRPr lang="en-US" dirty="0" smtClean="0"/>
          </a:p>
          <a:p>
            <a:pPr marL="0" indent="0">
              <a:buNone/>
            </a:pPr>
            <a:endParaRPr lang="en-US" dirty="0"/>
          </a:p>
        </p:txBody>
      </p:sp>
    </p:spTree>
    <p:extLst>
      <p:ext uri="{BB962C8B-B14F-4D97-AF65-F5344CB8AC3E}">
        <p14:creationId xmlns="" xmlns:p14="http://schemas.microsoft.com/office/powerpoint/2010/main" val="1481954105"/>
      </p:ext>
    </p:extLst>
  </p:cSld>
  <p:clrMapOvr>
    <a:masterClrMapping/>
  </p:clrMapOvr>
  <p:transition spd="med">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Story Administration Overview</a:t>
            </a:r>
            <a:endParaRPr lang="en-US" dirty="0">
              <a:latin typeface="Rockwell" pitchFamily="18" charset="0"/>
            </a:endParaRPr>
          </a:p>
        </p:txBody>
      </p:sp>
      <p:sp>
        <p:nvSpPr>
          <p:cNvPr id="3" name="Content Placeholder 2"/>
          <p:cNvSpPr>
            <a:spLocks noGrp="1"/>
          </p:cNvSpPr>
          <p:nvPr>
            <p:ph idx="1"/>
          </p:nvPr>
        </p:nvSpPr>
        <p:spPr/>
        <p:txBody>
          <a:bodyPr>
            <a:normAutofit/>
          </a:bodyPr>
          <a:lstStyle/>
          <a:p>
            <a:pPr marL="514350" indent="-514350">
              <a:buAutoNum type="arabicPeriod"/>
            </a:pPr>
            <a:r>
              <a:rPr lang="en-US" dirty="0" smtClean="0">
                <a:latin typeface="Rockwell" pitchFamily="18" charset="0"/>
              </a:rPr>
              <a:t>Student reads story while examiner times the student and marks the errors in the record book.</a:t>
            </a:r>
          </a:p>
          <a:p>
            <a:pPr marL="514350" indent="-514350">
              <a:buAutoNum type="arabicPeriod"/>
            </a:pPr>
            <a:r>
              <a:rPr lang="en-US" dirty="0" smtClean="0">
                <a:latin typeface="Rockwell" pitchFamily="18" charset="0"/>
              </a:rPr>
              <a:t>Record the Time in space labeled Time (in seconds).</a:t>
            </a:r>
          </a:p>
          <a:p>
            <a:pPr marL="514350" indent="-514350">
              <a:buAutoNum type="arabicPeriod"/>
            </a:pPr>
            <a:r>
              <a:rPr lang="en-US" dirty="0" smtClean="0">
                <a:latin typeface="Rockwell" pitchFamily="18" charset="0"/>
              </a:rPr>
              <a:t>Sum the reading errors and record the total in the space labeled Deviations from Print.</a:t>
            </a:r>
          </a:p>
          <a:p>
            <a:pPr marL="514350" indent="-514350">
              <a:buAutoNum type="arabicPeriod"/>
            </a:pPr>
            <a:r>
              <a:rPr lang="en-US" dirty="0" smtClean="0">
                <a:latin typeface="Rockwell" pitchFamily="18" charset="0"/>
              </a:rPr>
              <a:t>Remove the student book and ask the examinee comprehension questions.  Score 1 (correct) or 0 (incorrect).</a:t>
            </a:r>
            <a:endParaRPr lang="en-US" dirty="0">
              <a:latin typeface="Rockwell" pitchFamily="18" charset="0"/>
            </a:endParaRPr>
          </a:p>
        </p:txBody>
      </p:sp>
    </p:spTree>
    <p:extLst>
      <p:ext uri="{BB962C8B-B14F-4D97-AF65-F5344CB8AC3E}">
        <p14:creationId xmlns="" xmlns:p14="http://schemas.microsoft.com/office/powerpoint/2010/main" val="3421759480"/>
      </p:ext>
    </p:extLst>
  </p:cSld>
  <p:clrMapOvr>
    <a:masterClrMapping/>
  </p:clrMapOvr>
  <p:transition spd="med">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latin typeface="Rockwell" pitchFamily="18" charset="0"/>
              </a:rPr>
              <a:t>Story Administration </a:t>
            </a:r>
            <a:r>
              <a:rPr lang="en-US" dirty="0" smtClean="0">
                <a:latin typeface="Rockwell" pitchFamily="18" charset="0"/>
              </a:rPr>
              <a:t>Overview (continued)</a:t>
            </a:r>
            <a:endParaRPr lang="en-US" dirty="0">
              <a:latin typeface="Rockwell" pitchFamily="18" charset="0"/>
            </a:endParaRPr>
          </a:p>
        </p:txBody>
      </p:sp>
      <p:sp>
        <p:nvSpPr>
          <p:cNvPr id="3" name="Content Placeholder 2"/>
          <p:cNvSpPr>
            <a:spLocks noGrp="1"/>
          </p:cNvSpPr>
          <p:nvPr>
            <p:ph idx="1"/>
          </p:nvPr>
        </p:nvSpPr>
        <p:spPr/>
        <p:txBody>
          <a:bodyPr/>
          <a:lstStyle/>
          <a:p>
            <a:pPr marL="514350" indent="-514350">
              <a:buAutoNum type="arabicPeriod" startAt="5"/>
            </a:pPr>
            <a:r>
              <a:rPr lang="en-US" dirty="0" smtClean="0">
                <a:latin typeface="Rockwell" pitchFamily="18" charset="0"/>
              </a:rPr>
              <a:t>Sum the correct comprehension responses and write total in Comprehension Score box.</a:t>
            </a:r>
          </a:p>
          <a:p>
            <a:pPr marL="514350" indent="-514350">
              <a:buAutoNum type="arabicPeriod" startAt="5"/>
            </a:pPr>
            <a:r>
              <a:rPr lang="en-US" dirty="0" smtClean="0">
                <a:latin typeface="Rockwell" pitchFamily="18" charset="0"/>
              </a:rPr>
              <a:t>Convert the student’s reading time to a Rate Score.</a:t>
            </a:r>
          </a:p>
          <a:p>
            <a:pPr marL="514350" indent="-514350">
              <a:buAutoNum type="arabicPeriod" startAt="5"/>
            </a:pPr>
            <a:r>
              <a:rPr lang="en-US" dirty="0" smtClean="0">
                <a:latin typeface="Rockwell" pitchFamily="18" charset="0"/>
              </a:rPr>
              <a:t>Convert the Deviation from Print Total to an Accuracy Score.</a:t>
            </a:r>
          </a:p>
          <a:p>
            <a:pPr marL="514350" indent="-514350">
              <a:buAutoNum type="arabicPeriod" startAt="5"/>
            </a:pPr>
            <a:r>
              <a:rPr lang="en-US" dirty="0" smtClean="0">
                <a:latin typeface="Rockwell" pitchFamily="18" charset="0"/>
              </a:rPr>
              <a:t>Sum the Rate and Accuracy Score to find Fluency Score.</a:t>
            </a:r>
          </a:p>
          <a:p>
            <a:pPr marL="514350" indent="-514350">
              <a:buAutoNum type="arabicPeriod" startAt="5"/>
            </a:pPr>
            <a:endParaRPr lang="en-US" dirty="0" smtClean="0"/>
          </a:p>
          <a:p>
            <a:endParaRPr lang="en-US" dirty="0"/>
          </a:p>
        </p:txBody>
      </p:sp>
    </p:spTree>
    <p:extLst>
      <p:ext uri="{BB962C8B-B14F-4D97-AF65-F5344CB8AC3E}">
        <p14:creationId xmlns="" xmlns:p14="http://schemas.microsoft.com/office/powerpoint/2010/main" val="3344048100"/>
      </p:ext>
    </p:extLst>
  </p:cSld>
  <p:clrMapOvr>
    <a:masterClrMapping/>
  </p:clrMapOvr>
  <p:transition spd="med">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Rockwell" pitchFamily="18" charset="0"/>
              </a:rPr>
              <a:t>Basals</a:t>
            </a:r>
            <a:r>
              <a:rPr lang="en-US" dirty="0" smtClean="0">
                <a:latin typeface="Rockwell" pitchFamily="18" charset="0"/>
              </a:rPr>
              <a:t> and Ceilings</a:t>
            </a:r>
            <a:endParaRPr lang="en-US" dirty="0">
              <a:latin typeface="Rockwell" pitchFamily="18" charset="0"/>
            </a:endParaRPr>
          </a:p>
        </p:txBody>
      </p:sp>
      <p:sp>
        <p:nvSpPr>
          <p:cNvPr id="3" name="Content Placeholder 2"/>
          <p:cNvSpPr>
            <a:spLocks noGrp="1"/>
          </p:cNvSpPr>
          <p:nvPr>
            <p:ph idx="1"/>
          </p:nvPr>
        </p:nvSpPr>
        <p:spPr>
          <a:xfrm>
            <a:off x="838200" y="2191656"/>
            <a:ext cx="7620000" cy="3980543"/>
          </a:xfrm>
        </p:spPr>
        <p:txBody>
          <a:bodyPr/>
          <a:lstStyle/>
          <a:p>
            <a:r>
              <a:rPr lang="en-US" dirty="0" err="1" smtClean="0">
                <a:latin typeface="Rockwell" pitchFamily="18" charset="0"/>
              </a:rPr>
              <a:t>Basals</a:t>
            </a:r>
            <a:r>
              <a:rPr lang="en-US" dirty="0" smtClean="0">
                <a:latin typeface="Rockwell" pitchFamily="18" charset="0"/>
              </a:rPr>
              <a:t> and ceilings are used in scoring the GORT-5.  Fluency is the only score to determine </a:t>
            </a:r>
            <a:r>
              <a:rPr lang="en-US" dirty="0" err="1" smtClean="0">
                <a:latin typeface="Rockwell" pitchFamily="18" charset="0"/>
              </a:rPr>
              <a:t>basals</a:t>
            </a:r>
            <a:r>
              <a:rPr lang="en-US" dirty="0" smtClean="0">
                <a:latin typeface="Rockwell" pitchFamily="18" charset="0"/>
              </a:rPr>
              <a:t> and ceilings (this is a change from the GORT-4).</a:t>
            </a:r>
          </a:p>
          <a:p>
            <a:r>
              <a:rPr lang="en-US" dirty="0" err="1" smtClean="0">
                <a:latin typeface="Rockwell" pitchFamily="18" charset="0"/>
              </a:rPr>
              <a:t>Basals</a:t>
            </a:r>
            <a:r>
              <a:rPr lang="en-US" dirty="0" smtClean="0">
                <a:latin typeface="Rockwell" pitchFamily="18" charset="0"/>
              </a:rPr>
              <a:t> and ceilings must be computed and considered during testing to assure correct test administration.</a:t>
            </a:r>
            <a:endParaRPr lang="en-US" dirty="0">
              <a:latin typeface="Rockwell" pitchFamily="18" charset="0"/>
            </a:endParaRPr>
          </a:p>
        </p:txBody>
      </p:sp>
    </p:spTree>
    <p:extLst>
      <p:ext uri="{BB962C8B-B14F-4D97-AF65-F5344CB8AC3E}">
        <p14:creationId xmlns="" xmlns:p14="http://schemas.microsoft.com/office/powerpoint/2010/main" val="3795018971"/>
      </p:ext>
    </p:extLst>
  </p:cSld>
  <p:clrMapOvr>
    <a:masterClrMapping/>
  </p:clrMapOvr>
  <p:transition spd="med">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latin typeface="Rockwell" pitchFamily="18" charset="0"/>
              </a:rPr>
              <a:t>Basals</a:t>
            </a:r>
            <a:r>
              <a:rPr lang="en-US" dirty="0" smtClean="0">
                <a:latin typeface="Rockwell" pitchFamily="18" charset="0"/>
              </a:rPr>
              <a:t>/Ceilings for Fluency Score</a:t>
            </a:r>
            <a:endParaRPr lang="en-US" dirty="0">
              <a:latin typeface="Rockwell" pitchFamily="18" charset="0"/>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Rockwell" pitchFamily="18" charset="0"/>
              </a:rPr>
              <a:t>Note the time, in seconds, it takes for the reader to complete the passage.  Mark the number of seconds in the space under each passage.</a:t>
            </a:r>
          </a:p>
          <a:p>
            <a:r>
              <a:rPr lang="en-US" dirty="0" smtClean="0">
                <a:latin typeface="Rockwell" pitchFamily="18" charset="0"/>
              </a:rPr>
              <a:t>Convert this value to a 0-5 point Rate Score using the conversion table at the bottom of the page.</a:t>
            </a:r>
          </a:p>
          <a:p>
            <a:r>
              <a:rPr lang="en-US" dirty="0" smtClean="0">
                <a:latin typeface="Rockwell" pitchFamily="18" charset="0"/>
              </a:rPr>
              <a:t>Record the number of Deviations from Print in the space and use the conversion table to obtain Accuracy Score.  Add the two together to obtain Fluency Score.</a:t>
            </a:r>
          </a:p>
          <a:p>
            <a:r>
              <a:rPr lang="en-US" dirty="0" smtClean="0">
                <a:latin typeface="Rockwell" pitchFamily="18" charset="0"/>
              </a:rPr>
              <a:t>Basal is when readers Fluency Score for a story is 9 or 10</a:t>
            </a:r>
            <a:r>
              <a:rPr lang="en-US" dirty="0">
                <a:latin typeface="Rockwell" pitchFamily="18" charset="0"/>
              </a:rPr>
              <a:t> </a:t>
            </a:r>
            <a:r>
              <a:rPr lang="en-US" dirty="0" smtClean="0">
                <a:latin typeface="Rockwell" pitchFamily="18" charset="0"/>
              </a:rPr>
              <a:t>for two consecutive stories.   Ceiling occurs when the Fluency Score is 2 or less for </a:t>
            </a:r>
            <a:r>
              <a:rPr lang="en-US" dirty="0">
                <a:latin typeface="Rockwell" pitchFamily="18" charset="0"/>
              </a:rPr>
              <a:t>two consecutive </a:t>
            </a:r>
            <a:r>
              <a:rPr lang="en-US" dirty="0" smtClean="0">
                <a:latin typeface="Rockwell" pitchFamily="18" charset="0"/>
              </a:rPr>
              <a:t>stories.</a:t>
            </a:r>
            <a:endParaRPr lang="en-US" dirty="0">
              <a:latin typeface="Rockwell" pitchFamily="18" charset="0"/>
            </a:endParaRPr>
          </a:p>
        </p:txBody>
      </p:sp>
    </p:spTree>
    <p:extLst>
      <p:ext uri="{BB962C8B-B14F-4D97-AF65-F5344CB8AC3E}">
        <p14:creationId xmlns="" xmlns:p14="http://schemas.microsoft.com/office/powerpoint/2010/main" val="1722004888"/>
      </p:ext>
    </p:extLst>
  </p:cSld>
  <p:clrMapOvr>
    <a:masterClrMapping/>
  </p:clrMapOvr>
  <p:transition spd="med">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Two Basal/Double Ceiling</a:t>
            </a:r>
            <a:endParaRPr lang="en-US" dirty="0">
              <a:latin typeface="Rockwell" pitchFamily="18" charset="0"/>
            </a:endParaRPr>
          </a:p>
        </p:txBody>
      </p:sp>
      <p:sp>
        <p:nvSpPr>
          <p:cNvPr id="3" name="Content Placeholder 2"/>
          <p:cNvSpPr>
            <a:spLocks noGrp="1"/>
          </p:cNvSpPr>
          <p:nvPr>
            <p:ph idx="1"/>
          </p:nvPr>
        </p:nvSpPr>
        <p:spPr>
          <a:xfrm>
            <a:off x="838200" y="2278742"/>
            <a:ext cx="7620000" cy="3893457"/>
          </a:xfrm>
        </p:spPr>
        <p:txBody>
          <a:bodyPr/>
          <a:lstStyle/>
          <a:p>
            <a:r>
              <a:rPr lang="en-US" dirty="0" smtClean="0">
                <a:latin typeface="Rockwell" pitchFamily="18" charset="0"/>
              </a:rPr>
              <a:t>If two </a:t>
            </a:r>
            <a:r>
              <a:rPr lang="en-US" dirty="0" err="1" smtClean="0">
                <a:latin typeface="Rockwell" pitchFamily="18" charset="0"/>
              </a:rPr>
              <a:t>basals</a:t>
            </a:r>
            <a:r>
              <a:rPr lang="en-US" dirty="0" smtClean="0">
                <a:latin typeface="Rockwell" pitchFamily="18" charset="0"/>
              </a:rPr>
              <a:t> are established, then the true basal is the one closest to the ceiling, this a higher score.</a:t>
            </a:r>
          </a:p>
          <a:p>
            <a:r>
              <a:rPr lang="en-US" dirty="0" smtClean="0">
                <a:latin typeface="Rockwell" pitchFamily="18" charset="0"/>
              </a:rPr>
              <a:t>If two ceilings are found, then the one closest to the basal is the true ceiling, resulting in a lower score.</a:t>
            </a:r>
          </a:p>
          <a:p>
            <a:endParaRPr lang="en-US" dirty="0"/>
          </a:p>
        </p:txBody>
      </p:sp>
    </p:spTree>
    <p:extLst>
      <p:ext uri="{BB962C8B-B14F-4D97-AF65-F5344CB8AC3E}">
        <p14:creationId xmlns="" xmlns:p14="http://schemas.microsoft.com/office/powerpoint/2010/main" val="3978909076"/>
      </p:ext>
    </p:extLst>
  </p:cSld>
  <p:clrMapOvr>
    <a:masterClrMapping/>
  </p:clrMapOvr>
  <p:transition spd="med">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Prompting and Timing</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Begin the timer then the examinee begins reading.  Stop when examinee stops reading the story.  You may stop the timer if the examinee skips a line.  Stop timer.  Redirect him to the correct line and restart time when he begins reading again.</a:t>
            </a:r>
            <a:endParaRPr lang="en-US" dirty="0">
              <a:latin typeface="Rockwell" pitchFamily="18" charset="0"/>
            </a:endParaRPr>
          </a:p>
        </p:txBody>
      </p:sp>
    </p:spTree>
    <p:extLst>
      <p:ext uri="{BB962C8B-B14F-4D97-AF65-F5344CB8AC3E}">
        <p14:creationId xmlns="" xmlns:p14="http://schemas.microsoft.com/office/powerpoint/2010/main" val="4119882447"/>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5428" y="0"/>
            <a:ext cx="8476343" cy="6449458"/>
          </a:xfrm>
          <a:prstGeom prst="rect">
            <a:avLst/>
          </a:prstGeom>
          <a:noFill/>
        </p:spPr>
        <p:txBody>
          <a:bodyPr wrap="square" rtlCol="0">
            <a:spAutoFit/>
          </a:bodyPr>
          <a:lstStyle/>
          <a:p>
            <a:pPr algn="ctr">
              <a:lnSpc>
                <a:spcPct val="150000"/>
              </a:lnSpc>
            </a:pPr>
            <a:r>
              <a:rPr lang="en-US" sz="2400" b="1" dirty="0" smtClean="0">
                <a:solidFill>
                  <a:schemeClr val="accent2"/>
                </a:solidFill>
                <a:latin typeface="Rockwell" pitchFamily="18" charset="0"/>
              </a:rPr>
              <a:t>Different Types of Dyslexia</a:t>
            </a:r>
          </a:p>
          <a:p>
            <a:pPr>
              <a:lnSpc>
                <a:spcPct val="150000"/>
              </a:lnSpc>
            </a:pPr>
            <a:r>
              <a:rPr lang="en-US" sz="2000" dirty="0" smtClean="0">
                <a:latin typeface="Rockwell" pitchFamily="18" charset="0"/>
              </a:rPr>
              <a:t/>
            </a:r>
            <a:br>
              <a:rPr lang="en-US" sz="2000" dirty="0" smtClean="0">
                <a:latin typeface="Rockwell" pitchFamily="18" charset="0"/>
              </a:rPr>
            </a:br>
            <a:r>
              <a:rPr lang="en-US" sz="2000" i="1" dirty="0" smtClean="0">
                <a:latin typeface="Rockwell" pitchFamily="18" charset="0"/>
              </a:rPr>
              <a:t>Dyslexia can manifest itself in different ways. It is common for children with dyslexia to experience one or several of the following challenges:</a:t>
            </a:r>
          </a:p>
          <a:p>
            <a:pPr>
              <a:lnSpc>
                <a:spcPct val="150000"/>
              </a:lnSpc>
            </a:pPr>
            <a:endParaRPr lang="en-US" sz="2000" dirty="0" smtClean="0">
              <a:latin typeface="Rockwell" pitchFamily="18" charset="0"/>
            </a:endParaRPr>
          </a:p>
          <a:p>
            <a:pPr>
              <a:lnSpc>
                <a:spcPct val="150000"/>
              </a:lnSpc>
            </a:pPr>
            <a:r>
              <a:rPr lang="en-US" sz="2000" dirty="0" smtClean="0">
                <a:latin typeface="Rockwell" pitchFamily="18" charset="0"/>
              </a:rPr>
              <a:t>1.     Problems with the auditory side of language: </a:t>
            </a:r>
            <a:r>
              <a:rPr lang="en-US" sz="2000" i="1" dirty="0" smtClean="0">
                <a:latin typeface="Rockwell" pitchFamily="18" charset="0"/>
              </a:rPr>
              <a:t>The way sounds are                                                             	translated into different symbols.</a:t>
            </a:r>
            <a:r>
              <a:rPr lang="en-US" sz="2000" dirty="0" smtClean="0">
                <a:latin typeface="Rockwell" pitchFamily="18" charset="0"/>
              </a:rPr>
              <a:t>  (</a:t>
            </a:r>
            <a:r>
              <a:rPr lang="en-US" sz="2000" dirty="0" err="1" smtClean="0">
                <a:latin typeface="Rockwell" pitchFamily="18" charset="0"/>
              </a:rPr>
              <a:t>Ga</a:t>
            </a:r>
            <a:r>
              <a:rPr lang="en-US" sz="2000" dirty="0" smtClean="0">
                <a:latin typeface="Rockwell" pitchFamily="18" charset="0"/>
              </a:rPr>
              <a:t>) </a:t>
            </a:r>
          </a:p>
          <a:p>
            <a:pPr marL="457200" indent="-457200">
              <a:lnSpc>
                <a:spcPct val="150000"/>
              </a:lnSpc>
            </a:pPr>
            <a:r>
              <a:rPr lang="en-US" sz="2000" dirty="0" smtClean="0">
                <a:latin typeface="Rockwell" pitchFamily="18" charset="0"/>
              </a:rPr>
              <a:t>2. 	Difficulty recognizing letters. (</a:t>
            </a:r>
            <a:r>
              <a:rPr lang="en-US" sz="2000" dirty="0" err="1" smtClean="0">
                <a:latin typeface="Rockwell" pitchFamily="18" charset="0"/>
              </a:rPr>
              <a:t>Gvs</a:t>
            </a:r>
            <a:r>
              <a:rPr lang="en-US" sz="2000" dirty="0" smtClean="0">
                <a:latin typeface="Rockwell" pitchFamily="18" charset="0"/>
              </a:rPr>
              <a:t>)</a:t>
            </a:r>
          </a:p>
          <a:p>
            <a:pPr marL="457200" indent="-457200">
              <a:lnSpc>
                <a:spcPct val="150000"/>
              </a:lnSpc>
            </a:pPr>
            <a:r>
              <a:rPr lang="en-US" sz="2000" dirty="0" smtClean="0">
                <a:latin typeface="Rockwell" pitchFamily="18" charset="0"/>
              </a:rPr>
              <a:t>3.	Struggling to link multiple words together: </a:t>
            </a:r>
            <a:r>
              <a:rPr lang="en-US" sz="2000" i="1" dirty="0" smtClean="0">
                <a:latin typeface="Rockwell" pitchFamily="18" charset="0"/>
              </a:rPr>
              <a:t>Even if individual words can be read without a problem</a:t>
            </a:r>
            <a:r>
              <a:rPr lang="en-US" sz="2000" dirty="0" smtClean="0">
                <a:latin typeface="Rockwell" pitchFamily="18" charset="0"/>
              </a:rPr>
              <a:t> .  (</a:t>
            </a:r>
            <a:r>
              <a:rPr lang="en-US" sz="2000" dirty="0" err="1" smtClean="0">
                <a:latin typeface="Rockwell" pitchFamily="18" charset="0"/>
              </a:rPr>
              <a:t>Gvs</a:t>
            </a:r>
            <a:r>
              <a:rPr lang="en-US" sz="2000" dirty="0" smtClean="0">
                <a:latin typeface="Rockwell" pitchFamily="18" charset="0"/>
              </a:rPr>
              <a:t>/</a:t>
            </a:r>
            <a:r>
              <a:rPr lang="en-US" sz="2000" dirty="0" err="1" smtClean="0">
                <a:latin typeface="Rockwell" pitchFamily="18" charset="0"/>
              </a:rPr>
              <a:t>Gsm</a:t>
            </a:r>
            <a:r>
              <a:rPr lang="en-US" sz="2000" dirty="0" smtClean="0">
                <a:latin typeface="Rockwell" pitchFamily="18" charset="0"/>
              </a:rPr>
              <a:t>)</a:t>
            </a:r>
          </a:p>
          <a:p>
            <a:pPr marL="457200" indent="-457200">
              <a:lnSpc>
                <a:spcPct val="150000"/>
              </a:lnSpc>
            </a:pPr>
            <a:r>
              <a:rPr lang="en-US" sz="2000" dirty="0" smtClean="0">
                <a:latin typeface="Rockwell" pitchFamily="18" charset="0"/>
              </a:rPr>
              <a:t>4. 	Difficulty with language comprehension : </a:t>
            </a:r>
            <a:r>
              <a:rPr lang="en-US" sz="2000" i="1" dirty="0" smtClean="0">
                <a:latin typeface="Rockwell" pitchFamily="18" charset="0"/>
              </a:rPr>
              <a:t>For example, taking a long time to process words; by the time the end of a sentence or paragraph is reached, the beginning has been forgotten. </a:t>
            </a:r>
            <a:r>
              <a:rPr lang="en-US" sz="2000" dirty="0" smtClean="0">
                <a:latin typeface="Rockwell" pitchFamily="18" charset="0"/>
              </a:rPr>
              <a:t>(</a:t>
            </a:r>
            <a:r>
              <a:rPr lang="en-US" sz="2000" dirty="0" err="1" smtClean="0">
                <a:latin typeface="Rockwell" pitchFamily="18" charset="0"/>
              </a:rPr>
              <a:t>Gsm</a:t>
            </a:r>
            <a:r>
              <a:rPr lang="en-US" sz="2000" dirty="0" smtClean="0">
                <a:latin typeface="Rockwell" pitchFamily="18" charset="0"/>
              </a:rPr>
              <a:t>)</a:t>
            </a: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Marking Deviations</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Mark in one of two ways:</a:t>
            </a:r>
          </a:p>
          <a:p>
            <a:pPr marL="0" indent="0">
              <a:buNone/>
            </a:pPr>
            <a:r>
              <a:rPr lang="en-US" dirty="0">
                <a:latin typeface="Rockwell" pitchFamily="18" charset="0"/>
              </a:rPr>
              <a:t>	</a:t>
            </a:r>
            <a:r>
              <a:rPr lang="en-US" dirty="0" smtClean="0">
                <a:latin typeface="Rockwell" pitchFamily="18" charset="0"/>
              </a:rPr>
              <a:t>1. a simple slash marking system, or</a:t>
            </a:r>
          </a:p>
          <a:p>
            <a:pPr marL="0" indent="0">
              <a:buNone/>
            </a:pPr>
            <a:r>
              <a:rPr lang="en-US" dirty="0">
                <a:latin typeface="Rockwell" pitchFamily="18" charset="0"/>
              </a:rPr>
              <a:t>	</a:t>
            </a:r>
            <a:r>
              <a:rPr lang="en-US" dirty="0" smtClean="0">
                <a:latin typeface="Rockwell" pitchFamily="18" charset="0"/>
              </a:rPr>
              <a:t>2. a separate marking system for a 	miscue analysis.</a:t>
            </a:r>
            <a:endParaRPr lang="en-US" dirty="0">
              <a:latin typeface="Rockwell" pitchFamily="18" charset="0"/>
            </a:endParaRPr>
          </a:p>
        </p:txBody>
      </p:sp>
      <p:pic>
        <p:nvPicPr>
          <p:cNvPr id="2050" name="Picture 2" descr="C:\Documents and Settings\buchanan\Local Settings\Temporary Internet Files\Content.IE5\3Y724IM9\MP900442430[1].jpg"/>
          <p:cNvPicPr>
            <a:picLocks noChangeAspect="1" noChangeArrowheads="1"/>
          </p:cNvPicPr>
          <p:nvPr/>
        </p:nvPicPr>
        <p:blipFill>
          <a:blip r:embed="rId2" cstate="print"/>
          <a:srcRect/>
          <a:stretch>
            <a:fillRect/>
          </a:stretch>
        </p:blipFill>
        <p:spPr bwMode="auto">
          <a:xfrm>
            <a:off x="2946401" y="3906606"/>
            <a:ext cx="3875314" cy="2575944"/>
          </a:xfrm>
          <a:prstGeom prst="rect">
            <a:avLst/>
          </a:prstGeom>
          <a:noFill/>
        </p:spPr>
      </p:pic>
    </p:spTree>
    <p:extLst>
      <p:ext uri="{BB962C8B-B14F-4D97-AF65-F5344CB8AC3E}">
        <p14:creationId xmlns="" xmlns:p14="http://schemas.microsoft.com/office/powerpoint/2010/main" val="1462911272"/>
      </p:ext>
    </p:extLst>
  </p:cSld>
  <p:clrMapOvr>
    <a:masterClrMapping/>
  </p:clrMapOvr>
  <p:transition spd="med">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Story Deviations</a:t>
            </a:r>
            <a:endParaRPr lang="en-US" dirty="0">
              <a:latin typeface="Rockwell" pitchFamily="18" charset="0"/>
            </a:endParaRPr>
          </a:p>
        </p:txBody>
      </p:sp>
      <p:sp>
        <p:nvSpPr>
          <p:cNvPr id="3" name="Content Placeholder 2"/>
          <p:cNvSpPr>
            <a:spLocks noGrp="1"/>
          </p:cNvSpPr>
          <p:nvPr>
            <p:ph idx="1"/>
          </p:nvPr>
        </p:nvSpPr>
        <p:spPr>
          <a:xfrm>
            <a:off x="457200" y="1600200"/>
            <a:ext cx="8229600" cy="4800600"/>
          </a:xfrm>
        </p:spPr>
        <p:txBody>
          <a:bodyPr>
            <a:normAutofit/>
          </a:bodyPr>
          <a:lstStyle/>
          <a:p>
            <a:r>
              <a:rPr lang="en-US" dirty="0" smtClean="0">
                <a:latin typeface="Rockwell" pitchFamily="18" charset="0"/>
              </a:rPr>
              <a:t>Word not read correctly, mispronounced, omitted or replaced (substitution).</a:t>
            </a:r>
          </a:p>
          <a:p>
            <a:r>
              <a:rPr lang="en-US" dirty="0" smtClean="0">
                <a:latin typeface="Rockwell" pitchFamily="18" charset="0"/>
              </a:rPr>
              <a:t>Student pauses for 5 seconds without audible attempt to read word (provide the word).  Max number of words to be provided to reader is listed under each prompt.  If student exceeds this, do not ask comprehension questions (score a zero).</a:t>
            </a:r>
          </a:p>
          <a:p>
            <a:r>
              <a:rPr lang="en-US" dirty="0" smtClean="0">
                <a:latin typeface="Rockwell" pitchFamily="18" charset="0"/>
              </a:rPr>
              <a:t>If student is attempting to sound out word, give him 10 seconds before providing word—give credit if he reads correctly within 10 seconds.</a:t>
            </a:r>
          </a:p>
          <a:p>
            <a:endParaRPr lang="en-US" dirty="0"/>
          </a:p>
        </p:txBody>
      </p:sp>
    </p:spTree>
    <p:extLst>
      <p:ext uri="{BB962C8B-B14F-4D97-AF65-F5344CB8AC3E}">
        <p14:creationId xmlns="" xmlns:p14="http://schemas.microsoft.com/office/powerpoint/2010/main" val="802345589"/>
      </p:ext>
    </p:extLst>
  </p:cSld>
  <p:clrMapOvr>
    <a:masterClrMapping/>
  </p:clrMapOvr>
  <p:transition spd="med">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76200"/>
            <a:ext cx="7855857" cy="1186543"/>
          </a:xfrm>
        </p:spPr>
        <p:txBody>
          <a:bodyPr/>
          <a:lstStyle/>
          <a:p>
            <a:r>
              <a:rPr lang="en-US" dirty="0" smtClean="0">
                <a:latin typeface="Rockwell" pitchFamily="18" charset="0"/>
              </a:rPr>
              <a:t>Story Deviations, (continued)</a:t>
            </a:r>
            <a:endParaRPr lang="en-US" dirty="0">
              <a:latin typeface="Rockwell" pitchFamily="18" charset="0"/>
            </a:endParaRPr>
          </a:p>
        </p:txBody>
      </p:sp>
      <p:sp>
        <p:nvSpPr>
          <p:cNvPr id="3" name="Content Placeholder 2"/>
          <p:cNvSpPr>
            <a:spLocks noGrp="1"/>
          </p:cNvSpPr>
          <p:nvPr>
            <p:ph idx="1"/>
          </p:nvPr>
        </p:nvSpPr>
        <p:spPr/>
        <p:txBody>
          <a:bodyPr>
            <a:normAutofit/>
          </a:bodyPr>
          <a:lstStyle/>
          <a:p>
            <a:r>
              <a:rPr lang="en-US" dirty="0" smtClean="0">
                <a:latin typeface="Rockwell" pitchFamily="18" charset="0"/>
              </a:rPr>
              <a:t>For self-correction, place a slash in front of the corrected word.</a:t>
            </a:r>
          </a:p>
          <a:p>
            <a:r>
              <a:rPr lang="en-US" dirty="0" smtClean="0">
                <a:latin typeface="Rockwell" pitchFamily="18" charset="0"/>
              </a:rPr>
              <a:t>For additions, place a slash between words addition is made.</a:t>
            </a:r>
          </a:p>
          <a:p>
            <a:r>
              <a:rPr lang="en-US" dirty="0" smtClean="0">
                <a:latin typeface="Rockwell" pitchFamily="18" charset="0"/>
              </a:rPr>
              <a:t>For repetitions, place a slash over the word repeated.</a:t>
            </a:r>
          </a:p>
          <a:p>
            <a:r>
              <a:rPr lang="en-US" dirty="0" smtClean="0">
                <a:latin typeface="Rockwell" pitchFamily="18" charset="0"/>
              </a:rPr>
              <a:t>Score regional pronunciations as correct.</a:t>
            </a:r>
          </a:p>
          <a:p>
            <a:r>
              <a:rPr lang="en-US" dirty="0" smtClean="0">
                <a:latin typeface="Rockwell" pitchFamily="18" charset="0"/>
              </a:rPr>
              <a:t>If reader skips a line, stop time, direct him to correct spot and continue timing—one deviation.</a:t>
            </a:r>
            <a:endParaRPr lang="en-US" dirty="0">
              <a:latin typeface="Rockwell" pitchFamily="18" charset="0"/>
            </a:endParaRPr>
          </a:p>
        </p:txBody>
      </p:sp>
    </p:spTree>
    <p:extLst>
      <p:ext uri="{BB962C8B-B14F-4D97-AF65-F5344CB8AC3E}">
        <p14:creationId xmlns="" xmlns:p14="http://schemas.microsoft.com/office/powerpoint/2010/main" val="664761765"/>
      </p:ext>
    </p:extLst>
  </p:cSld>
  <p:clrMapOvr>
    <a:masterClrMapping/>
  </p:clrMapOvr>
  <p:transition spd="med">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Story Deviations (continued)</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After student completes the story, sum the number of slashes and record total below passage.</a:t>
            </a:r>
          </a:p>
          <a:p>
            <a:r>
              <a:rPr lang="en-US" dirty="0" smtClean="0">
                <a:latin typeface="Rockwell" pitchFamily="18" charset="0"/>
              </a:rPr>
              <a:t>Use the conversion table at the bottom of the page to determine accuracy score.  </a:t>
            </a:r>
          </a:p>
          <a:p>
            <a:r>
              <a:rPr lang="en-US" dirty="0" smtClean="0">
                <a:latin typeface="Rockwell" pitchFamily="18" charset="0"/>
              </a:rPr>
              <a:t>Add the Rate and Accuracy Sum for each story to achieve Fluency Score.</a:t>
            </a:r>
            <a:endParaRPr lang="en-US" dirty="0">
              <a:latin typeface="Rockwell" pitchFamily="18" charset="0"/>
            </a:endParaRPr>
          </a:p>
        </p:txBody>
      </p:sp>
    </p:spTree>
    <p:extLst>
      <p:ext uri="{BB962C8B-B14F-4D97-AF65-F5344CB8AC3E}">
        <p14:creationId xmlns="" xmlns:p14="http://schemas.microsoft.com/office/powerpoint/2010/main" val="2689837826"/>
      </p:ext>
    </p:extLst>
  </p:cSld>
  <p:clrMapOvr>
    <a:masterClrMapping/>
  </p:clrMapOvr>
  <p:transition spd="med">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Comprehension Scores</a:t>
            </a:r>
            <a:endParaRPr lang="en-US" dirty="0">
              <a:latin typeface="Rockwell" pitchFamily="18" charset="0"/>
            </a:endParaRPr>
          </a:p>
        </p:txBody>
      </p:sp>
      <p:sp>
        <p:nvSpPr>
          <p:cNvPr id="3" name="Content Placeholder 2"/>
          <p:cNvSpPr>
            <a:spLocks noGrp="1"/>
          </p:cNvSpPr>
          <p:nvPr>
            <p:ph idx="1"/>
          </p:nvPr>
        </p:nvSpPr>
        <p:spPr/>
        <p:txBody>
          <a:bodyPr>
            <a:normAutofit/>
          </a:bodyPr>
          <a:lstStyle/>
          <a:p>
            <a:r>
              <a:rPr lang="en-US" dirty="0" smtClean="0">
                <a:latin typeface="Rockwell" pitchFamily="18" charset="0"/>
              </a:rPr>
              <a:t>After marking miscues and rate, remove the Student Book before reading the questions.  </a:t>
            </a:r>
            <a:r>
              <a:rPr lang="en-US" dirty="0">
                <a:latin typeface="Rockwell" pitchFamily="18" charset="0"/>
              </a:rPr>
              <a:t>R</a:t>
            </a:r>
            <a:r>
              <a:rPr lang="en-US" dirty="0" smtClean="0">
                <a:latin typeface="Rockwell" pitchFamily="18" charset="0"/>
              </a:rPr>
              <a:t>ead the comprehension questions aloud. Student is NOT allowed to review the passage.</a:t>
            </a:r>
          </a:p>
          <a:p>
            <a:r>
              <a:rPr lang="en-US" dirty="0" smtClean="0">
                <a:latin typeface="Rockwell" pitchFamily="18" charset="0"/>
              </a:rPr>
              <a:t>See p. 15 of Examiner’s Manual for more information.</a:t>
            </a:r>
          </a:p>
          <a:p>
            <a:r>
              <a:rPr lang="en-US" dirty="0" smtClean="0">
                <a:latin typeface="Rockwell" pitchFamily="18" charset="0"/>
              </a:rPr>
              <a:t>Mark each question with a 1 for correct or a 0 for incorrect.  Note total in Comprehension Score box.</a:t>
            </a:r>
          </a:p>
        </p:txBody>
      </p:sp>
    </p:spTree>
    <p:extLst>
      <p:ext uri="{BB962C8B-B14F-4D97-AF65-F5344CB8AC3E}">
        <p14:creationId xmlns="" xmlns:p14="http://schemas.microsoft.com/office/powerpoint/2010/main" val="3189860176"/>
      </p:ext>
    </p:extLst>
  </p:cSld>
  <p:clrMapOvr>
    <a:masterClrMapping/>
  </p:clrMapOvr>
  <p:transition spd="med">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1665514"/>
          </a:xfrm>
        </p:spPr>
        <p:txBody>
          <a:bodyPr>
            <a:normAutofit fontScale="90000"/>
          </a:bodyPr>
          <a:lstStyle/>
          <a:p>
            <a:r>
              <a:rPr lang="en-US" dirty="0" smtClean="0"/>
              <a:t/>
            </a:r>
            <a:br>
              <a:rPr lang="en-US" dirty="0" smtClean="0"/>
            </a:br>
            <a:r>
              <a:rPr lang="en-US" dirty="0" smtClean="0">
                <a:latin typeface="Rockwell" pitchFamily="18" charset="0"/>
              </a:rPr>
              <a:t>Completing the Profile Booklet</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latin typeface="Rockwell" pitchFamily="18" charset="0"/>
              </a:rPr>
              <a:t>Determine Exact Age.</a:t>
            </a:r>
          </a:p>
          <a:p>
            <a:r>
              <a:rPr lang="en-US" dirty="0" smtClean="0">
                <a:latin typeface="Rockwell" pitchFamily="18" charset="0"/>
              </a:rPr>
              <a:t>In Section II record scores for Rate, Accuracy, Fluency and Comprehension for each story in the appropriate column.  </a:t>
            </a:r>
          </a:p>
          <a:p>
            <a:r>
              <a:rPr lang="en-US" dirty="0" smtClean="0">
                <a:latin typeface="Rockwell" pitchFamily="18" charset="0"/>
              </a:rPr>
              <a:t>Sum scores in each column.</a:t>
            </a:r>
          </a:p>
          <a:p>
            <a:r>
              <a:rPr lang="en-US" dirty="0" smtClean="0">
                <a:latin typeface="Rockwell" pitchFamily="18" charset="0"/>
              </a:rPr>
              <a:t>Use Appendix B (form A) or Appendix C (form B) to convert to scaled scores .</a:t>
            </a:r>
          </a:p>
        </p:txBody>
      </p:sp>
    </p:spTree>
    <p:extLst>
      <p:ext uri="{BB962C8B-B14F-4D97-AF65-F5344CB8AC3E}">
        <p14:creationId xmlns="" xmlns:p14="http://schemas.microsoft.com/office/powerpoint/2010/main" val="712000858"/>
      </p:ext>
    </p:extLst>
  </p:cSld>
  <p:clrMapOvr>
    <a:masterClrMapping/>
  </p:clrMapOvr>
  <p:transition spd="med">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Final Scoring</a:t>
            </a:r>
            <a:endParaRPr lang="en-US" dirty="0">
              <a:latin typeface="Rockwell" pitchFamily="18" charset="0"/>
            </a:endParaRPr>
          </a:p>
        </p:txBody>
      </p:sp>
      <p:sp>
        <p:nvSpPr>
          <p:cNvPr id="3" name="Content Placeholder 2"/>
          <p:cNvSpPr>
            <a:spLocks noGrp="1"/>
          </p:cNvSpPr>
          <p:nvPr>
            <p:ph idx="1"/>
          </p:nvPr>
        </p:nvSpPr>
        <p:spPr/>
        <p:txBody>
          <a:bodyPr/>
          <a:lstStyle/>
          <a:p>
            <a:r>
              <a:rPr lang="en-US" dirty="0">
                <a:latin typeface="Rockwell" pitchFamily="18" charset="0"/>
              </a:rPr>
              <a:t>Sum Fluency and Comprehension Scores (in ovals).  Convert to Oral Reading Index (ORI) using Appendix </a:t>
            </a:r>
            <a:r>
              <a:rPr lang="en-US" dirty="0" smtClean="0">
                <a:latin typeface="Rockwell" pitchFamily="18" charset="0"/>
              </a:rPr>
              <a:t>D.</a:t>
            </a:r>
            <a:endParaRPr lang="en-US" dirty="0">
              <a:latin typeface="Rockwell" pitchFamily="18" charset="0"/>
            </a:endParaRPr>
          </a:p>
          <a:p>
            <a:endParaRPr lang="en-US" dirty="0"/>
          </a:p>
        </p:txBody>
      </p:sp>
      <p:pic>
        <p:nvPicPr>
          <p:cNvPr id="1029" name="Picture 5" descr="C:\Documents and Settings\buchanan\Local Settings\Temporary Internet Files\Content.IE5\3Y724IM9\MP900423023[1].jpg"/>
          <p:cNvPicPr>
            <a:picLocks noChangeAspect="1" noChangeArrowheads="1"/>
          </p:cNvPicPr>
          <p:nvPr/>
        </p:nvPicPr>
        <p:blipFill>
          <a:blip r:embed="rId2" cstate="print"/>
          <a:srcRect/>
          <a:stretch>
            <a:fillRect/>
          </a:stretch>
        </p:blipFill>
        <p:spPr bwMode="auto">
          <a:xfrm>
            <a:off x="3178628" y="3428999"/>
            <a:ext cx="2993571" cy="2993571"/>
          </a:xfrm>
          <a:prstGeom prst="rect">
            <a:avLst/>
          </a:prstGeom>
          <a:noFill/>
        </p:spPr>
      </p:pic>
    </p:spTree>
    <p:extLst>
      <p:ext uri="{BB962C8B-B14F-4D97-AF65-F5344CB8AC3E}">
        <p14:creationId xmlns="" xmlns:p14="http://schemas.microsoft.com/office/powerpoint/2010/main" val="3541622917"/>
      </p:ext>
    </p:extLst>
  </p:cSld>
  <p:clrMapOvr>
    <a:masterClrMapping/>
  </p:clrMapOvr>
  <p:transition spd="med">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2438400"/>
            <a:ext cx="7620000" cy="3733800"/>
          </a:xfrm>
        </p:spPr>
        <p:txBody>
          <a:bodyPr/>
          <a:lstStyle/>
          <a:p>
            <a:r>
              <a:rPr lang="en-US" dirty="0" smtClean="0">
                <a:latin typeface="Rockwell" pitchFamily="18" charset="0"/>
              </a:rPr>
              <a:t>Measures sight word efficiency and phonemic decoding efficiency, reflecting both the accuracy and speed of word decoding.</a:t>
            </a:r>
          </a:p>
          <a:p>
            <a:endParaRPr lang="en-US" dirty="0"/>
          </a:p>
        </p:txBody>
      </p:sp>
      <p:sp>
        <p:nvSpPr>
          <p:cNvPr id="3" name="Title 2"/>
          <p:cNvSpPr>
            <a:spLocks noGrp="1"/>
          </p:cNvSpPr>
          <p:nvPr>
            <p:ph type="title"/>
          </p:nvPr>
        </p:nvSpPr>
        <p:spPr>
          <a:xfrm>
            <a:off x="435429" y="76199"/>
            <a:ext cx="8476341" cy="2913743"/>
          </a:xfrm>
        </p:spPr>
        <p:txBody>
          <a:bodyPr>
            <a:normAutofit/>
          </a:bodyPr>
          <a:lstStyle/>
          <a:p>
            <a:pPr>
              <a:defRPr/>
            </a:pPr>
            <a:r>
              <a:rPr lang="en-US" dirty="0" smtClean="0">
                <a:latin typeface="Rockwell" pitchFamily="18" charset="0"/>
              </a:rPr>
              <a:t>TOWRE 2</a:t>
            </a:r>
            <a:br>
              <a:rPr lang="en-US" dirty="0" smtClean="0">
                <a:latin typeface="Rockwell" pitchFamily="18" charset="0"/>
              </a:rPr>
            </a:br>
            <a:r>
              <a:rPr lang="en-US" sz="4000" dirty="0" smtClean="0">
                <a:latin typeface="Rockwell" pitchFamily="18" charset="0"/>
              </a:rPr>
              <a:t>(Test of Word Reading Efficiency)</a:t>
            </a:r>
            <a:r>
              <a:rPr lang="en-US" b="1" dirty="0" smtClean="0">
                <a:latin typeface="Rockwell" pitchFamily="18" charset="0"/>
              </a:rPr>
              <a:t/>
            </a:r>
            <a:br>
              <a:rPr lang="en-US" b="1" dirty="0" smtClean="0">
                <a:latin typeface="Rockwell" pitchFamily="18" charset="0"/>
              </a:rPr>
            </a:br>
            <a:r>
              <a:rPr lang="en-US" dirty="0" smtClean="0">
                <a:latin typeface="Rockwell" pitchFamily="18" charset="0"/>
              </a:rPr>
              <a:t/>
            </a:r>
            <a:br>
              <a:rPr lang="en-US" dirty="0" smtClean="0">
                <a:latin typeface="Rockwell" pitchFamily="18" charset="0"/>
              </a:rPr>
            </a:br>
            <a:endParaRPr lang="en-US" dirty="0"/>
          </a:p>
        </p:txBody>
      </p:sp>
      <p:pic>
        <p:nvPicPr>
          <p:cNvPr id="4" name="Picture 3" descr="towre2-logo.gif"/>
          <p:cNvPicPr>
            <a:picLocks noChangeAspect="1"/>
          </p:cNvPicPr>
          <p:nvPr/>
        </p:nvPicPr>
        <p:blipFill>
          <a:blip r:embed="rId2" cstate="print"/>
          <a:stretch>
            <a:fillRect/>
          </a:stretch>
        </p:blipFill>
        <p:spPr>
          <a:xfrm>
            <a:off x="2732993" y="4034972"/>
            <a:ext cx="3605691" cy="165666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228600"/>
            <a:ext cx="8305800" cy="7171194"/>
          </a:xfrm>
          <a:prstGeom prst="rect">
            <a:avLst/>
          </a:prstGeom>
          <a:noFill/>
        </p:spPr>
        <p:txBody>
          <a:bodyPr wrap="square" rtlCol="0">
            <a:spAutoFit/>
          </a:bodyPr>
          <a:lstStyle/>
          <a:p>
            <a:pPr algn="ctr"/>
            <a:r>
              <a:rPr lang="en-US" sz="2800" b="1" dirty="0" smtClean="0"/>
              <a:t>Test of Word Reading Efficiency - 2 (TOWRE - 2)</a:t>
            </a:r>
          </a:p>
          <a:p>
            <a:pPr algn="ctr"/>
            <a:r>
              <a:rPr lang="en-US" sz="2000" i="1" dirty="0" smtClean="0"/>
              <a:t>Joseph Torgeson Ph.D., Richard Wagner Ph.D., Carol Rashotte Ph.D.</a:t>
            </a:r>
          </a:p>
          <a:p>
            <a:pPr algn="ctr"/>
            <a:endParaRPr lang="en-US" dirty="0" smtClean="0"/>
          </a:p>
          <a:p>
            <a:pPr algn="ctr"/>
            <a:r>
              <a:rPr lang="en-US" sz="2000" dirty="0" smtClean="0"/>
              <a:t>The TOWRE is individually administered and takes approximately </a:t>
            </a:r>
            <a:r>
              <a:rPr lang="en-US" sz="2000" dirty="0" smtClean="0">
                <a:solidFill>
                  <a:srgbClr val="C00000"/>
                </a:solidFill>
              </a:rPr>
              <a:t>5 to 10 minutes </a:t>
            </a:r>
            <a:r>
              <a:rPr lang="en-US" sz="2000" dirty="0" smtClean="0"/>
              <a:t>to complete.</a:t>
            </a:r>
          </a:p>
          <a:p>
            <a:pPr algn="ctr"/>
            <a:endParaRPr lang="en-US" sz="2000" dirty="0" smtClean="0"/>
          </a:p>
          <a:p>
            <a:pPr algn="ctr"/>
            <a:endParaRPr lang="en-US" sz="2000" dirty="0" smtClean="0"/>
          </a:p>
          <a:p>
            <a:r>
              <a:rPr lang="en-US" sz="2000" dirty="0" smtClean="0"/>
              <a:t>The TOWRE is a nationally normed measure of word </a:t>
            </a:r>
            <a:r>
              <a:rPr lang="en-US" sz="2000" dirty="0" smtClean="0">
                <a:solidFill>
                  <a:srgbClr val="C00000"/>
                </a:solidFill>
              </a:rPr>
              <a:t>reading accuracy </a:t>
            </a:r>
            <a:r>
              <a:rPr lang="en-US" sz="2000" dirty="0" smtClean="0"/>
              <a:t>and </a:t>
            </a:r>
            <a:r>
              <a:rPr lang="en-US" sz="2000" dirty="0" smtClean="0">
                <a:solidFill>
                  <a:srgbClr val="C00000"/>
                </a:solidFill>
              </a:rPr>
              <a:t>fluency</a:t>
            </a:r>
            <a:r>
              <a:rPr lang="en-US" sz="2000" dirty="0" smtClean="0"/>
              <a:t>. The test can be administered very quickly, and efficiently </a:t>
            </a:r>
            <a:r>
              <a:rPr lang="en-US" sz="2000" dirty="0" smtClean="0">
                <a:solidFill>
                  <a:srgbClr val="C00000"/>
                </a:solidFill>
              </a:rPr>
              <a:t>monitors the development of overall reading ability. </a:t>
            </a:r>
            <a:r>
              <a:rPr lang="en-US" sz="2000" dirty="0" smtClean="0"/>
              <a:t>The TOWRE was designed for individuals aged </a:t>
            </a:r>
            <a:r>
              <a:rPr lang="en-US" sz="2000" dirty="0" smtClean="0">
                <a:solidFill>
                  <a:srgbClr val="C00000"/>
                </a:solidFill>
              </a:rPr>
              <a:t>6-0 to 24-1, </a:t>
            </a:r>
            <a:r>
              <a:rPr lang="en-US" sz="2000" dirty="0" smtClean="0"/>
              <a:t>and measures their capacity to recognize familiar words as whole units or </a:t>
            </a:r>
            <a:r>
              <a:rPr lang="en-US" sz="2000" dirty="0" smtClean="0">
                <a:solidFill>
                  <a:srgbClr val="C00000"/>
                </a:solidFill>
              </a:rPr>
              <a:t>sight words </a:t>
            </a:r>
            <a:r>
              <a:rPr lang="en-US" sz="2000" dirty="0" smtClean="0"/>
              <a:t>and the </a:t>
            </a:r>
            <a:r>
              <a:rPr lang="en-US" sz="2000" dirty="0" smtClean="0">
                <a:solidFill>
                  <a:srgbClr val="C00000"/>
                </a:solidFill>
              </a:rPr>
              <a:t>ability to sound out words quickly</a:t>
            </a:r>
            <a:r>
              <a:rPr lang="en-US" sz="2000" dirty="0" smtClean="0"/>
              <a:t>.</a:t>
            </a:r>
          </a:p>
          <a:p>
            <a:endParaRPr lang="en-US" sz="2000" dirty="0" smtClean="0"/>
          </a:p>
          <a:p>
            <a:endParaRPr lang="en-US" sz="2000" dirty="0" smtClean="0"/>
          </a:p>
          <a:p>
            <a:r>
              <a:rPr lang="en-US" sz="2000" dirty="0" smtClean="0"/>
              <a:t>This brief instrument contains two subtests: the </a:t>
            </a:r>
            <a:r>
              <a:rPr lang="en-US" sz="2000" dirty="0" smtClean="0">
                <a:solidFill>
                  <a:srgbClr val="C00000"/>
                </a:solidFill>
              </a:rPr>
              <a:t>Sight Word Efficiency (SWE) </a:t>
            </a:r>
            <a:r>
              <a:rPr lang="en-US" sz="2000" dirty="0" smtClean="0"/>
              <a:t>subtest assesses the number of real printed words that can be accurately identified within 45 seconds, and the </a:t>
            </a:r>
            <a:r>
              <a:rPr lang="en-US" sz="2000" dirty="0" smtClean="0">
                <a:solidFill>
                  <a:srgbClr val="C00000"/>
                </a:solidFill>
              </a:rPr>
              <a:t>Phonetic Decoding Efficiency (PDE) </a:t>
            </a:r>
            <a:r>
              <a:rPr lang="en-US" sz="2000" dirty="0" smtClean="0"/>
              <a:t>subtest measures the number of pronounceable printed non-words that can be accurately decoded within 45 seconds. </a:t>
            </a:r>
          </a:p>
          <a:p>
            <a:endParaRPr lang="en-US" dirty="0" smtClean="0"/>
          </a:p>
          <a:p>
            <a:endParaRPr lang="en-US" dirty="0" smtClean="0"/>
          </a:p>
          <a:p>
            <a:endParaRPr lang="en-US" dirty="0" smtClean="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20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fade">
                                      <p:cBhvr>
                                        <p:cTn id="22" dur="2000"/>
                                        <p:tgtEl>
                                          <p:spTgt spid="2">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animEffect transition="in" filter="fade">
                                      <p:cBhvr>
                                        <p:cTn id="27" dur="20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latin typeface="Rockwell" pitchFamily="18" charset="0"/>
              </a:rPr>
              <a:t>Administration:</a:t>
            </a:r>
            <a:r>
              <a:rPr lang="en-US" dirty="0" smtClean="0">
                <a:latin typeface="Rockwell" pitchFamily="18" charset="0"/>
              </a:rPr>
              <a:t> Completion Time: 5-10 minutes</a:t>
            </a:r>
          </a:p>
          <a:p>
            <a:r>
              <a:rPr lang="en-US" b="1" dirty="0" smtClean="0">
                <a:latin typeface="Rockwell" pitchFamily="18" charset="0"/>
              </a:rPr>
              <a:t>Qualification level:</a:t>
            </a:r>
            <a:r>
              <a:rPr lang="en-US" dirty="0" smtClean="0">
                <a:latin typeface="Rockwell" pitchFamily="18" charset="0"/>
              </a:rPr>
              <a:t> B-Level</a:t>
            </a:r>
          </a:p>
          <a:p>
            <a:r>
              <a:rPr lang="en-US" b="1" dirty="0" smtClean="0">
                <a:latin typeface="Rockwell" pitchFamily="18" charset="0"/>
              </a:rPr>
              <a:t>Publication Date:</a:t>
            </a:r>
            <a:r>
              <a:rPr lang="en-US" dirty="0" smtClean="0">
                <a:latin typeface="Rockwell" pitchFamily="18" charset="0"/>
              </a:rPr>
              <a:t> 2012</a:t>
            </a:r>
          </a:p>
          <a:p>
            <a:r>
              <a:rPr lang="en-US" b="1" dirty="0" smtClean="0">
                <a:latin typeface="Rockwell" pitchFamily="18" charset="0"/>
              </a:rPr>
              <a:t>Ages / Grades:</a:t>
            </a:r>
            <a:r>
              <a:rPr lang="en-US" dirty="0" smtClean="0">
                <a:latin typeface="Rockwell" pitchFamily="18" charset="0"/>
              </a:rPr>
              <a:t> 6:0-24:11</a:t>
            </a:r>
          </a:p>
          <a:p>
            <a:endParaRPr lang="en-US" dirty="0"/>
          </a:p>
        </p:txBody>
      </p:sp>
      <p:sp>
        <p:nvSpPr>
          <p:cNvPr id="3" name="Title 2"/>
          <p:cNvSpPr>
            <a:spLocks noGrp="1"/>
          </p:cNvSpPr>
          <p:nvPr>
            <p:ph type="title"/>
          </p:nvPr>
        </p:nvSpPr>
        <p:spPr/>
        <p:txBody>
          <a:bodyPr/>
          <a:lstStyle/>
          <a:p>
            <a:r>
              <a:rPr lang="en-US" dirty="0" smtClean="0">
                <a:latin typeface="Rockwell" pitchFamily="18" charset="0"/>
              </a:rPr>
              <a:t>At a Glance</a:t>
            </a:r>
            <a:endParaRPr lang="en-US" dirty="0">
              <a:latin typeface="Rockwell" pitchFamily="18" charset="0"/>
            </a:endParaRPr>
          </a:p>
        </p:txBody>
      </p:sp>
      <p:pic>
        <p:nvPicPr>
          <p:cNvPr id="4" name="Picture 3" descr="towre2-logo.gif"/>
          <p:cNvPicPr>
            <a:picLocks noChangeAspect="1"/>
          </p:cNvPicPr>
          <p:nvPr/>
        </p:nvPicPr>
        <p:blipFill>
          <a:blip r:embed="rId2" cstate="print"/>
          <a:stretch>
            <a:fillRect/>
          </a:stretch>
        </p:blipFill>
        <p:spPr>
          <a:xfrm>
            <a:off x="2732993" y="4441372"/>
            <a:ext cx="3605691" cy="1656669"/>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8585" y="203200"/>
            <a:ext cx="6506845" cy="2585323"/>
          </a:xfrm>
          <a:prstGeom prst="rect">
            <a:avLst/>
          </a:prstGeom>
          <a:noFill/>
        </p:spPr>
        <p:txBody>
          <a:bodyPr wrap="square" lIns="91440" tIns="45720" rIns="91440" bIns="45720">
            <a:spAutoFit/>
          </a:bodyPr>
          <a:lstStyle/>
          <a:p>
            <a:pPr algn="ct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Let’s Experience </a:t>
            </a:r>
          </a:p>
          <a:p>
            <a:pPr algn="ct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 Few </a:t>
            </a:r>
            <a:r>
              <a:rPr lang="en-US" sz="5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Forms of Dyslexia</a:t>
            </a:r>
            <a:endParaRPr lang="en-US" sz="5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026" name="Picture 2" descr="C:\Documents and Settings\buchanan\Local Settings\Temporary Internet Files\Content.IE5\TNSMFPM1\MP900442375[1].jpg"/>
          <p:cNvPicPr>
            <a:picLocks noChangeAspect="1" noChangeArrowheads="1"/>
          </p:cNvPicPr>
          <p:nvPr/>
        </p:nvPicPr>
        <p:blipFill>
          <a:blip r:embed="rId2" cstate="print"/>
          <a:srcRect/>
          <a:stretch>
            <a:fillRect/>
          </a:stretch>
        </p:blipFill>
        <p:spPr bwMode="auto">
          <a:xfrm>
            <a:off x="3379411" y="3106056"/>
            <a:ext cx="2375504" cy="3563257"/>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latin typeface="Rockwell" pitchFamily="18" charset="0"/>
              </a:rPr>
              <a:t/>
            </a:r>
            <a:br>
              <a:rPr lang="en-US" dirty="0" smtClean="0">
                <a:latin typeface="Rockwell" pitchFamily="18" charset="0"/>
              </a:rPr>
            </a:br>
            <a:r>
              <a:rPr lang="en-US" b="1" dirty="0" smtClean="0">
                <a:latin typeface="Rockwell" pitchFamily="18" charset="0"/>
              </a:rPr>
              <a:t>Sight Word Efficiency (SWE)</a:t>
            </a:r>
            <a:r>
              <a:rPr lang="en-US" dirty="0" smtClean="0">
                <a:latin typeface="Rockwell" pitchFamily="18" charset="0"/>
              </a:rPr>
              <a:t>: Assesses the number of real printed words that can be accurately identified within 45 seconds.</a:t>
            </a:r>
          </a:p>
          <a:p>
            <a:pPr>
              <a:buNone/>
            </a:pPr>
            <a:r>
              <a:rPr lang="en-US" b="1" dirty="0" smtClean="0">
                <a:latin typeface="Rockwell" pitchFamily="18" charset="0"/>
              </a:rPr>
              <a:t>	Phonetic Decoding Efficiency (PDE)</a:t>
            </a:r>
            <a:r>
              <a:rPr lang="en-US" dirty="0" smtClean="0">
                <a:latin typeface="Rockwell" pitchFamily="18" charset="0"/>
              </a:rPr>
              <a:t>: Measures the number of pronounceable printed non-words that can be accurately decoded within 45 seconds.</a:t>
            </a:r>
          </a:p>
          <a:p>
            <a:endParaRPr lang="en-US" dirty="0"/>
          </a:p>
        </p:txBody>
      </p:sp>
      <p:sp>
        <p:nvSpPr>
          <p:cNvPr id="3" name="Title 2"/>
          <p:cNvSpPr>
            <a:spLocks noGrp="1"/>
          </p:cNvSpPr>
          <p:nvPr>
            <p:ph type="title"/>
          </p:nvPr>
        </p:nvSpPr>
        <p:spPr>
          <a:xfrm>
            <a:off x="838200" y="595086"/>
            <a:ext cx="7620000" cy="878114"/>
          </a:xfrm>
        </p:spPr>
        <p:txBody>
          <a:bodyPr>
            <a:normAutofit fontScale="90000"/>
          </a:bodyPr>
          <a:lstStyle/>
          <a:p>
            <a:r>
              <a:rPr lang="en-US" b="1" dirty="0" smtClean="0"/>
              <a:t/>
            </a:r>
            <a:br>
              <a:rPr lang="en-US" b="1" dirty="0" smtClean="0"/>
            </a:br>
            <a:r>
              <a:rPr lang="en-US" dirty="0" smtClean="0"/>
              <a:t/>
            </a:r>
            <a:br>
              <a:rPr lang="en-US" dirty="0" smtClean="0"/>
            </a:br>
            <a:r>
              <a:rPr lang="en-US" b="1" dirty="0" smtClean="0">
                <a:latin typeface="Rockwell" pitchFamily="18" charset="0"/>
              </a:rPr>
              <a:t> TOWRE-2 Subtests</a:t>
            </a:r>
            <a:endParaRPr lang="en-US" dirty="0">
              <a:latin typeface="Rockwell"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42639" y="275771"/>
            <a:ext cx="9186640" cy="6582228"/>
          </a:xfrm>
          <a:prstGeom prst="rect">
            <a:avLst/>
          </a:prstGeom>
          <a:noFill/>
          <a:ln w="9525">
            <a:noFill/>
            <a:miter lim="800000"/>
            <a:headEnd/>
            <a:tailEnd/>
          </a:ln>
        </p:spPr>
      </p:pic>
      <p:sp>
        <p:nvSpPr>
          <p:cNvPr id="3" name="Rectangle 2"/>
          <p:cNvSpPr/>
          <p:nvPr/>
        </p:nvSpPr>
        <p:spPr>
          <a:xfrm>
            <a:off x="8223555" y="0"/>
            <a:ext cx="957313" cy="245837"/>
          </a:xfrm>
          <a:prstGeom prst="rect">
            <a:avLst/>
          </a:prstGeom>
        </p:spPr>
        <p:txBody>
          <a:bodyPr wrap="none">
            <a:spAutoFit/>
          </a:bodyPr>
          <a:lstStyle/>
          <a:p>
            <a:pPr>
              <a:lnSpc>
                <a:spcPct val="95000"/>
              </a:lnSpc>
            </a:pPr>
            <a:r>
              <a:rPr lang="en-US" sz="1050" dirty="0" smtClean="0"/>
              <a:t>Handout </a:t>
            </a:r>
            <a:r>
              <a:rPr lang="en-US" sz="1050" dirty="0" smtClean="0"/>
              <a:t>p. 8</a:t>
            </a:r>
            <a:endParaRPr lang="en-US" sz="1050" dirty="0"/>
          </a:p>
        </p:txBody>
      </p:sp>
    </p:spTree>
  </p:cSld>
  <p:clrMapOvr>
    <a:masterClrMapping/>
  </p:clrMapOvr>
  <p:transition spd="med">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 y="0"/>
            <a:ext cx="9144000" cy="685800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a:spLocks noGrp="1"/>
          </p:cNvSpPr>
          <p:nvPr>
            <p:ph type="subTitle" idx="1"/>
          </p:nvPr>
        </p:nvSpPr>
        <p:spPr>
          <a:xfrm>
            <a:off x="1371600" y="3886200"/>
            <a:ext cx="6400800" cy="1752600"/>
          </a:xfrm>
        </p:spPr>
        <p:txBody>
          <a:bodyPr/>
          <a:lstStyle/>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54534" y="-1"/>
            <a:ext cx="9198533" cy="681758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362857" y="1669143"/>
            <a:ext cx="3831771" cy="2769989"/>
          </a:xfrm>
          <a:prstGeom prst="rect">
            <a:avLst/>
          </a:prstGeom>
          <a:noFill/>
        </p:spPr>
        <p:txBody>
          <a:bodyPr wrap="square">
            <a:spAutoFit/>
          </a:bodyPr>
          <a:lstStyle/>
          <a:p>
            <a:pPr eaLnBrk="0" fontAlgn="auto" hangingPunct="0">
              <a:spcBef>
                <a:spcPts val="0"/>
              </a:spcBef>
              <a:spcAft>
                <a:spcPts val="600"/>
              </a:spcAft>
              <a:defRPr/>
            </a:pPr>
            <a:r>
              <a:rPr lang="en-US" sz="4400" b="1" dirty="0">
                <a:solidFill>
                  <a:schemeClr val="accent2"/>
                </a:solidFill>
                <a:latin typeface="Rockwell" pitchFamily="18" charset="0"/>
              </a:rPr>
              <a:t>Students</a:t>
            </a:r>
          </a:p>
          <a:p>
            <a:pPr marL="688975" lvl="1" indent="-231775" eaLnBrk="0" fontAlgn="auto" hangingPunct="0">
              <a:spcBef>
                <a:spcPts val="0"/>
              </a:spcBef>
              <a:spcAft>
                <a:spcPts val="300"/>
              </a:spcAft>
              <a:defRPr/>
            </a:pPr>
            <a:r>
              <a:rPr lang="en-US" sz="4000" dirty="0">
                <a:latin typeface="Rockwell" pitchFamily="18" charset="0"/>
              </a:rPr>
              <a:t>Amy</a:t>
            </a:r>
          </a:p>
          <a:p>
            <a:pPr marL="688975" lvl="1" indent="-231775" eaLnBrk="0" fontAlgn="auto" hangingPunct="0">
              <a:spcBef>
                <a:spcPts val="0"/>
              </a:spcBef>
              <a:spcAft>
                <a:spcPts val="300"/>
              </a:spcAft>
              <a:defRPr/>
            </a:pPr>
            <a:r>
              <a:rPr lang="en-US" sz="4000" dirty="0">
                <a:latin typeface="Rockwell" pitchFamily="18" charset="0"/>
              </a:rPr>
              <a:t>Belinda</a:t>
            </a:r>
          </a:p>
          <a:p>
            <a:pPr marL="688975" lvl="1" indent="-231775" eaLnBrk="0" fontAlgn="auto" hangingPunct="0">
              <a:spcBef>
                <a:spcPts val="0"/>
              </a:spcBef>
              <a:spcAft>
                <a:spcPts val="0"/>
              </a:spcAft>
              <a:defRPr/>
            </a:pPr>
            <a:r>
              <a:rPr lang="en-US" sz="4000" dirty="0">
                <a:latin typeface="Rockwell" pitchFamily="18" charset="0"/>
              </a:rPr>
              <a:t>Carl</a:t>
            </a:r>
          </a:p>
        </p:txBody>
      </p:sp>
      <p:pic>
        <p:nvPicPr>
          <p:cNvPr id="92162" name="Picture 2" descr="C:\Documents and Settings\buchanan\Local Settings\Temporary Internet Files\Content.IE5\7MNK2C3G\MP900439561[1].jpg"/>
          <p:cNvPicPr>
            <a:picLocks noChangeAspect="1" noChangeArrowheads="1"/>
          </p:cNvPicPr>
          <p:nvPr/>
        </p:nvPicPr>
        <p:blipFill>
          <a:blip r:embed="rId3" cstate="print"/>
          <a:srcRect/>
          <a:stretch>
            <a:fillRect/>
          </a:stretch>
        </p:blipFill>
        <p:spPr bwMode="auto">
          <a:xfrm>
            <a:off x="3657600" y="2565258"/>
            <a:ext cx="5181600" cy="3459334"/>
          </a:xfrm>
          <a:prstGeom prst="rect">
            <a:avLst/>
          </a:prstGeom>
          <a:noFill/>
        </p:spPr>
      </p:pic>
      <p:sp>
        <p:nvSpPr>
          <p:cNvPr id="4" name="TextBox 3"/>
          <p:cNvSpPr txBox="1"/>
          <p:nvPr/>
        </p:nvSpPr>
        <p:spPr>
          <a:xfrm>
            <a:off x="2670629" y="537027"/>
            <a:ext cx="6473371" cy="501676"/>
          </a:xfrm>
          <a:prstGeom prst="rect">
            <a:avLst/>
          </a:prstGeom>
          <a:noFill/>
        </p:spPr>
        <p:txBody>
          <a:bodyPr wrap="square" rtlCol="0">
            <a:spAutoFit/>
          </a:bodyPr>
          <a:lstStyle/>
          <a:p>
            <a:pPr>
              <a:lnSpc>
                <a:spcPct val="95000"/>
              </a:lnSpc>
            </a:pPr>
            <a:r>
              <a:rPr lang="en-US" sz="2800" i="1" dirty="0" smtClean="0">
                <a:latin typeface="Rockwell" pitchFamily="18" charset="0"/>
              </a:rPr>
              <a:t>Let’s Practice the Flowchart!!!</a:t>
            </a:r>
            <a:endParaRPr lang="en-US" sz="2800" i="1"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AMY</a:t>
            </a:r>
            <a:endParaRPr lang="en-US" dirty="0">
              <a:latin typeface="Rockwell" pitchFamily="18" charset="0"/>
            </a:endParaRPr>
          </a:p>
        </p:txBody>
      </p:sp>
      <p:sp>
        <p:nvSpPr>
          <p:cNvPr id="3" name="Content Placeholder 2"/>
          <p:cNvSpPr>
            <a:spLocks noGrp="1"/>
          </p:cNvSpPr>
          <p:nvPr>
            <p:ph idx="1"/>
          </p:nvPr>
        </p:nvSpPr>
        <p:spPr>
          <a:xfrm>
            <a:off x="304800" y="2336799"/>
            <a:ext cx="8628888" cy="4020457"/>
          </a:xfrm>
        </p:spPr>
        <p:txBody>
          <a:bodyPr>
            <a:normAutofit/>
          </a:bodyPr>
          <a:lstStyle/>
          <a:p>
            <a:r>
              <a:rPr lang="en-US" sz="2800" dirty="0" smtClean="0">
                <a:latin typeface="Rockwell" pitchFamily="18" charset="0"/>
              </a:rPr>
              <a:t>TOWRE-2 	Sight Word Efficiency : 34</a:t>
            </a:r>
            <a:r>
              <a:rPr lang="en-US" sz="2800" baseline="30000" dirty="0" smtClean="0">
                <a:latin typeface="Rockwell" pitchFamily="18" charset="0"/>
              </a:rPr>
              <a:t>th</a:t>
            </a:r>
            <a:r>
              <a:rPr lang="en-US" sz="2800" dirty="0" smtClean="0">
                <a:latin typeface="Rockwell" pitchFamily="18" charset="0"/>
              </a:rPr>
              <a:t> %ile</a:t>
            </a:r>
          </a:p>
          <a:p>
            <a:r>
              <a:rPr lang="en-US" sz="2800" dirty="0" smtClean="0">
                <a:latin typeface="Rockwell" pitchFamily="18" charset="0"/>
              </a:rPr>
              <a:t>TOWRE-2 	Phonetic Decoding Efficiency: 39</a:t>
            </a:r>
            <a:r>
              <a:rPr lang="en-US" sz="2800" baseline="30000" dirty="0" smtClean="0">
                <a:latin typeface="Rockwell" pitchFamily="18" charset="0"/>
              </a:rPr>
              <a:t>th</a:t>
            </a:r>
            <a:r>
              <a:rPr lang="en-US" sz="2800" dirty="0" smtClean="0">
                <a:latin typeface="Rockwell" pitchFamily="18" charset="0"/>
              </a:rPr>
              <a:t> %ile</a:t>
            </a:r>
          </a:p>
          <a:p>
            <a:r>
              <a:rPr lang="en-US" sz="2800" dirty="0" smtClean="0">
                <a:latin typeface="Rockwell" pitchFamily="18" charset="0"/>
              </a:rPr>
              <a:t>CTOPP-2 	Elison: 42</a:t>
            </a:r>
            <a:r>
              <a:rPr lang="en-US" sz="2800" baseline="30000" dirty="0" smtClean="0">
                <a:latin typeface="Rockwell" pitchFamily="18" charset="0"/>
              </a:rPr>
              <a:t>nd</a:t>
            </a:r>
            <a:r>
              <a:rPr lang="en-US" sz="2800" dirty="0" smtClean="0">
                <a:latin typeface="Rockwell" pitchFamily="18" charset="0"/>
              </a:rPr>
              <a:t> %</a:t>
            </a:r>
            <a:r>
              <a:rPr lang="en-US" sz="2800" dirty="0" err="1" smtClean="0">
                <a:latin typeface="Rockwell" pitchFamily="18" charset="0"/>
              </a:rPr>
              <a:t>ile</a:t>
            </a:r>
            <a:endParaRPr lang="en-US" sz="2800" dirty="0" smtClean="0">
              <a:latin typeface="Rockwell" pitchFamily="18" charset="0"/>
            </a:endParaRPr>
          </a:p>
          <a:p>
            <a:endParaRPr lang="en-US" sz="2800" dirty="0" smtClean="0">
              <a:latin typeface="Rockwell" pitchFamily="18" charset="0"/>
            </a:endParaRPr>
          </a:p>
          <a:p>
            <a:pPr algn="ctr"/>
            <a:r>
              <a:rPr lang="en-US" sz="2800" dirty="0" smtClean="0">
                <a:latin typeface="Rockwell" pitchFamily="18" charset="0"/>
              </a:rPr>
              <a:t>Decoding</a:t>
            </a:r>
          </a:p>
          <a:p>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1070429"/>
          </a:xfrm>
        </p:spPr>
        <p:txBody>
          <a:bodyPr/>
          <a:lstStyle/>
          <a:p>
            <a:r>
              <a:rPr lang="en-US" dirty="0" smtClean="0">
                <a:latin typeface="Rockwell" pitchFamily="18" charset="0"/>
              </a:rPr>
              <a:t>Belinda</a:t>
            </a:r>
            <a:endParaRPr lang="en-US" dirty="0">
              <a:latin typeface="Rockwell" pitchFamily="18" charset="0"/>
            </a:endParaRPr>
          </a:p>
        </p:txBody>
      </p:sp>
      <p:sp>
        <p:nvSpPr>
          <p:cNvPr id="3" name="Content Placeholder 2"/>
          <p:cNvSpPr>
            <a:spLocks noGrp="1"/>
          </p:cNvSpPr>
          <p:nvPr>
            <p:ph idx="1"/>
          </p:nvPr>
        </p:nvSpPr>
        <p:spPr>
          <a:xfrm>
            <a:off x="304800" y="1447799"/>
            <a:ext cx="8628888" cy="5199743"/>
          </a:xfrm>
        </p:spPr>
        <p:txBody>
          <a:bodyPr>
            <a:normAutofit fontScale="92500" lnSpcReduction="10000"/>
          </a:bodyPr>
          <a:lstStyle/>
          <a:p>
            <a:r>
              <a:rPr lang="en-US" sz="3200" dirty="0" smtClean="0">
                <a:latin typeface="Rockwell" pitchFamily="18" charset="0"/>
              </a:rPr>
              <a:t>TOWRE-2  - Sight Word Efficiency : 50</a:t>
            </a:r>
            <a:r>
              <a:rPr lang="en-US" sz="3200" baseline="30000" dirty="0" smtClean="0">
                <a:latin typeface="Rockwell" pitchFamily="18" charset="0"/>
              </a:rPr>
              <a:t>th</a:t>
            </a:r>
            <a:r>
              <a:rPr lang="en-US" sz="3200" dirty="0" smtClean="0">
                <a:latin typeface="Rockwell" pitchFamily="18" charset="0"/>
              </a:rPr>
              <a:t> %</a:t>
            </a:r>
            <a:r>
              <a:rPr lang="en-US" sz="3200" dirty="0" err="1" smtClean="0">
                <a:latin typeface="Rockwell" pitchFamily="18" charset="0"/>
              </a:rPr>
              <a:t>ile</a:t>
            </a:r>
            <a:endParaRPr lang="en-US" sz="3200" dirty="0" smtClean="0">
              <a:latin typeface="Rockwell" pitchFamily="18" charset="0"/>
            </a:endParaRPr>
          </a:p>
          <a:p>
            <a:r>
              <a:rPr lang="en-US" sz="3200" dirty="0" smtClean="0">
                <a:latin typeface="Rockwell" pitchFamily="18" charset="0"/>
              </a:rPr>
              <a:t>Stanford Diagnostic Reading Test: 30</a:t>
            </a:r>
            <a:r>
              <a:rPr lang="en-US" sz="3200" baseline="30000" dirty="0" smtClean="0">
                <a:latin typeface="Rockwell" pitchFamily="18" charset="0"/>
              </a:rPr>
              <a:t>th</a:t>
            </a:r>
            <a:r>
              <a:rPr lang="en-US" sz="3200" dirty="0" smtClean="0">
                <a:latin typeface="Rockwell" pitchFamily="18" charset="0"/>
              </a:rPr>
              <a:t> %</a:t>
            </a:r>
            <a:r>
              <a:rPr lang="en-US" sz="3200" dirty="0" err="1" smtClean="0">
                <a:latin typeface="Rockwell" pitchFamily="18" charset="0"/>
              </a:rPr>
              <a:t>ile</a:t>
            </a:r>
            <a:endParaRPr lang="en-US" sz="3200" dirty="0" smtClean="0">
              <a:latin typeface="Rockwell" pitchFamily="18" charset="0"/>
            </a:endParaRPr>
          </a:p>
          <a:p>
            <a:r>
              <a:rPr lang="en-US" sz="3200" dirty="0" smtClean="0">
                <a:latin typeface="Rockwell" pitchFamily="18" charset="0"/>
              </a:rPr>
              <a:t>Qualitative Reading Inventory-5 (QRI-5) </a:t>
            </a:r>
          </a:p>
          <a:p>
            <a:r>
              <a:rPr lang="en-US" sz="2400" dirty="0" smtClean="0">
                <a:latin typeface="Rockwell" pitchFamily="18" charset="0"/>
              </a:rPr>
              <a:t>Targeted: </a:t>
            </a:r>
          </a:p>
          <a:p>
            <a:pPr marL="457200" indent="-457200">
              <a:buAutoNum type="arabicParenBoth"/>
            </a:pPr>
            <a:r>
              <a:rPr lang="en-US" sz="2000" i="1" dirty="0" smtClean="0">
                <a:latin typeface="Rockwell" pitchFamily="18" charset="0"/>
              </a:rPr>
              <a:t>conditions under which Belinda identified words and comprehended text successfully, and </a:t>
            </a:r>
          </a:p>
          <a:p>
            <a:pPr marL="457200" indent="-457200">
              <a:buAutoNum type="arabicParenBoth"/>
            </a:pPr>
            <a:r>
              <a:rPr lang="en-US" sz="2000" i="1" dirty="0" smtClean="0">
                <a:latin typeface="Rockwell" pitchFamily="18" charset="0"/>
              </a:rPr>
              <a:t>conditions that appeared to result in unsuccessful word identification or comprehension. </a:t>
            </a:r>
          </a:p>
          <a:p>
            <a:pPr marL="457200" indent="-457200"/>
            <a:endParaRPr lang="en-US" sz="2000" dirty="0" smtClean="0">
              <a:latin typeface="Rockwell" pitchFamily="18" charset="0"/>
            </a:endParaRPr>
          </a:p>
          <a:p>
            <a:pPr algn="ctr"/>
            <a:r>
              <a:rPr lang="en-US" sz="4000" dirty="0" smtClean="0">
                <a:latin typeface="Rockwell" pitchFamily="18" charset="0"/>
              </a:rPr>
              <a:t>Vocabulary</a:t>
            </a:r>
          </a:p>
          <a:p>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CARL</a:t>
            </a:r>
            <a:endParaRPr lang="en-US" dirty="0">
              <a:latin typeface="Rockwell" pitchFamily="18" charset="0"/>
            </a:endParaRPr>
          </a:p>
        </p:txBody>
      </p:sp>
      <p:sp>
        <p:nvSpPr>
          <p:cNvPr id="3" name="Content Placeholder 2"/>
          <p:cNvSpPr>
            <a:spLocks noGrp="1"/>
          </p:cNvSpPr>
          <p:nvPr>
            <p:ph idx="1"/>
          </p:nvPr>
        </p:nvSpPr>
        <p:spPr>
          <a:xfrm>
            <a:off x="304800" y="1741714"/>
            <a:ext cx="8628888" cy="4615542"/>
          </a:xfrm>
        </p:spPr>
        <p:txBody>
          <a:bodyPr>
            <a:normAutofit fontScale="92500" lnSpcReduction="20000"/>
          </a:bodyPr>
          <a:lstStyle/>
          <a:p>
            <a:r>
              <a:rPr lang="en-US" sz="3200" dirty="0" smtClean="0">
                <a:latin typeface="Rockwell" pitchFamily="18" charset="0"/>
              </a:rPr>
              <a:t>TOWRE-2  - Sight Word Efficiency : 63</a:t>
            </a:r>
            <a:r>
              <a:rPr lang="en-US" sz="3200" baseline="30000" dirty="0" smtClean="0">
                <a:latin typeface="Rockwell" pitchFamily="18" charset="0"/>
              </a:rPr>
              <a:t>rd</a:t>
            </a:r>
            <a:r>
              <a:rPr lang="en-US" sz="3200" dirty="0" smtClean="0">
                <a:latin typeface="Rockwell" pitchFamily="18" charset="0"/>
              </a:rPr>
              <a:t> %</a:t>
            </a:r>
            <a:r>
              <a:rPr lang="en-US" sz="3200" dirty="0" err="1" smtClean="0">
                <a:latin typeface="Rockwell" pitchFamily="18" charset="0"/>
              </a:rPr>
              <a:t>ile</a:t>
            </a:r>
            <a:endParaRPr lang="en-US" sz="3200" dirty="0" smtClean="0">
              <a:latin typeface="Rockwell" pitchFamily="18" charset="0"/>
            </a:endParaRPr>
          </a:p>
          <a:p>
            <a:r>
              <a:rPr lang="en-US" sz="3200" dirty="0" smtClean="0">
                <a:latin typeface="Rockwell" pitchFamily="18" charset="0"/>
              </a:rPr>
              <a:t>Stanford Diagnostic Reading Test: 30</a:t>
            </a:r>
            <a:r>
              <a:rPr lang="en-US" sz="3200" baseline="30000" dirty="0" smtClean="0">
                <a:latin typeface="Rockwell" pitchFamily="18" charset="0"/>
              </a:rPr>
              <a:t>th</a:t>
            </a:r>
            <a:r>
              <a:rPr lang="en-US" sz="3200" dirty="0" smtClean="0">
                <a:latin typeface="Rockwell" pitchFamily="18" charset="0"/>
              </a:rPr>
              <a:t> %</a:t>
            </a:r>
            <a:r>
              <a:rPr lang="en-US" sz="3200" dirty="0" err="1" smtClean="0">
                <a:latin typeface="Rockwell" pitchFamily="18" charset="0"/>
              </a:rPr>
              <a:t>ile</a:t>
            </a:r>
            <a:endParaRPr lang="en-US" sz="3200" dirty="0" smtClean="0">
              <a:latin typeface="Rockwell" pitchFamily="18" charset="0"/>
            </a:endParaRPr>
          </a:p>
          <a:p>
            <a:r>
              <a:rPr lang="en-US" sz="3200" dirty="0" smtClean="0">
                <a:latin typeface="Rockwell" pitchFamily="18" charset="0"/>
              </a:rPr>
              <a:t>Qualitative Reading Inventory-5 (QRI-5): </a:t>
            </a:r>
          </a:p>
          <a:p>
            <a:r>
              <a:rPr lang="en-US" sz="2400" dirty="0" smtClean="0">
                <a:latin typeface="Rockwell" pitchFamily="18" charset="0"/>
              </a:rPr>
              <a:t>Targeted:</a:t>
            </a:r>
          </a:p>
          <a:p>
            <a:pPr marL="457200" indent="-457200">
              <a:buAutoNum type="arabicParenBoth"/>
            </a:pPr>
            <a:r>
              <a:rPr lang="en-US" sz="2000" i="1" dirty="0" smtClean="0">
                <a:latin typeface="Rockwell" pitchFamily="18" charset="0"/>
              </a:rPr>
              <a:t>conditions under which Carl identified words and comprehended text successfully, and </a:t>
            </a:r>
          </a:p>
          <a:p>
            <a:pPr marL="457200" indent="-457200">
              <a:buAutoNum type="arabicParenBoth"/>
            </a:pPr>
            <a:r>
              <a:rPr lang="en-US" sz="2000" i="1" dirty="0" smtClean="0">
                <a:latin typeface="Rockwell" pitchFamily="18" charset="0"/>
              </a:rPr>
              <a:t>conditions that appeared to result in unsuccessful word identification or comprehension. </a:t>
            </a:r>
          </a:p>
          <a:p>
            <a:endParaRPr lang="en-US" sz="3200" dirty="0" smtClean="0">
              <a:latin typeface="Rockwell" pitchFamily="18" charset="0"/>
            </a:endParaRPr>
          </a:p>
          <a:p>
            <a:pPr algn="ctr"/>
            <a:r>
              <a:rPr lang="en-US" dirty="0" smtClean="0">
                <a:latin typeface="Rockwell" pitchFamily="18" charset="0"/>
              </a:rPr>
              <a:t>Comprehension</a:t>
            </a:r>
            <a:endParaRPr lang="en-US" dirty="0">
              <a:latin typeface="Rockwell"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28600" y="2133600"/>
            <a:ext cx="8610600" cy="4291995"/>
          </a:xfrm>
          <a:prstGeom prst="rect">
            <a:avLst/>
          </a:prstGeom>
          <a:noFill/>
        </p:spPr>
        <p:txBody>
          <a:bodyPr wrap="square">
            <a:spAutoFit/>
          </a:bodyPr>
          <a:lstStyle/>
          <a:p>
            <a:pPr eaLnBrk="0" fontAlgn="auto" hangingPunct="0">
              <a:spcBef>
                <a:spcPts val="0"/>
              </a:spcBef>
              <a:spcAft>
                <a:spcPts val="600"/>
              </a:spcAft>
              <a:defRPr/>
            </a:pPr>
            <a:r>
              <a:rPr lang="en-US" sz="4400" b="1" dirty="0">
                <a:solidFill>
                  <a:schemeClr val="accent2"/>
                </a:solidFill>
                <a:latin typeface="+mn-lt"/>
              </a:rPr>
              <a:t>Students</a:t>
            </a:r>
          </a:p>
          <a:p>
            <a:pPr marL="688975" lvl="1" indent="-231775" eaLnBrk="0" fontAlgn="auto" hangingPunct="0">
              <a:spcBef>
                <a:spcPts val="0"/>
              </a:spcBef>
              <a:spcAft>
                <a:spcPts val="300"/>
              </a:spcAft>
              <a:buFont typeface="Wingdings" pitchFamily="2" charset="2"/>
              <a:buChar char="ü"/>
              <a:defRPr/>
            </a:pPr>
            <a:r>
              <a:rPr lang="en-US" sz="4000" dirty="0" smtClean="0">
                <a:latin typeface="+mn-lt"/>
              </a:rPr>
              <a:t>Amy</a:t>
            </a:r>
          </a:p>
          <a:p>
            <a:pPr marL="1146175" lvl="2" indent="-231775" eaLnBrk="0" hangingPunct="0">
              <a:spcAft>
                <a:spcPts val="300"/>
              </a:spcAft>
              <a:buFont typeface="Wingdings" pitchFamily="2" charset="2"/>
              <a:buChar char="ü"/>
              <a:defRPr/>
            </a:pPr>
            <a:r>
              <a:rPr lang="en-US" sz="2800" i="1" dirty="0" smtClean="0"/>
              <a:t>Decoding</a:t>
            </a:r>
            <a:endParaRPr lang="en-US" sz="2800" i="1" dirty="0">
              <a:latin typeface="+mn-lt"/>
            </a:endParaRPr>
          </a:p>
          <a:p>
            <a:pPr marL="688975" lvl="1" indent="-231775" eaLnBrk="0" fontAlgn="auto" hangingPunct="0">
              <a:spcBef>
                <a:spcPts val="0"/>
              </a:spcBef>
              <a:spcAft>
                <a:spcPts val="300"/>
              </a:spcAft>
              <a:buFont typeface="Wingdings" pitchFamily="2" charset="2"/>
              <a:buChar char="ü"/>
              <a:defRPr/>
            </a:pPr>
            <a:r>
              <a:rPr lang="en-US" sz="4000" dirty="0" smtClean="0">
                <a:latin typeface="+mn-lt"/>
              </a:rPr>
              <a:t>Belinda</a:t>
            </a:r>
          </a:p>
          <a:p>
            <a:pPr marL="1146175" lvl="2" indent="-231775" eaLnBrk="0" hangingPunct="0">
              <a:spcAft>
                <a:spcPts val="300"/>
              </a:spcAft>
              <a:buFont typeface="Wingdings" pitchFamily="2" charset="2"/>
              <a:buChar char="ü"/>
              <a:defRPr/>
            </a:pPr>
            <a:r>
              <a:rPr lang="en-US" sz="2800" i="1" dirty="0" smtClean="0">
                <a:latin typeface="+mn-lt"/>
              </a:rPr>
              <a:t>Vocabulary</a:t>
            </a:r>
            <a:endParaRPr lang="en-US" sz="2800" i="1" dirty="0">
              <a:latin typeface="+mn-lt"/>
            </a:endParaRPr>
          </a:p>
          <a:p>
            <a:pPr marL="688975" lvl="1" indent="-231775" eaLnBrk="0" fontAlgn="auto" hangingPunct="0">
              <a:spcBef>
                <a:spcPts val="0"/>
              </a:spcBef>
              <a:spcAft>
                <a:spcPts val="0"/>
              </a:spcAft>
              <a:buFont typeface="Wingdings" pitchFamily="2" charset="2"/>
              <a:buChar char="ü"/>
              <a:defRPr/>
            </a:pPr>
            <a:r>
              <a:rPr lang="en-US" sz="4000" dirty="0" smtClean="0">
                <a:latin typeface="+mn-lt"/>
              </a:rPr>
              <a:t>Carl</a:t>
            </a:r>
          </a:p>
          <a:p>
            <a:pPr marL="1146175" lvl="2" indent="-231775" eaLnBrk="0" hangingPunct="0">
              <a:buFont typeface="Wingdings" pitchFamily="2" charset="2"/>
              <a:buChar char="ü"/>
              <a:defRPr/>
            </a:pPr>
            <a:r>
              <a:rPr lang="en-US" sz="2800" i="1" dirty="0" smtClean="0"/>
              <a:t>Comprehension</a:t>
            </a:r>
            <a:endParaRPr lang="en-US" sz="2800" i="1" dirty="0">
              <a:latin typeface="+mn-lt"/>
            </a:endParaRPr>
          </a:p>
        </p:txBody>
      </p:sp>
      <p:pic>
        <p:nvPicPr>
          <p:cNvPr id="92162" name="Picture 2" descr="C:\Documents and Settings\buchanan\Local Settings\Temporary Internet Files\Content.IE5\7MNK2C3G\MP900439561[1].jpg"/>
          <p:cNvPicPr>
            <a:picLocks noChangeAspect="1" noChangeArrowheads="1"/>
          </p:cNvPicPr>
          <p:nvPr/>
        </p:nvPicPr>
        <p:blipFill>
          <a:blip r:embed="rId3" cstate="print"/>
          <a:srcRect/>
          <a:stretch>
            <a:fillRect/>
          </a:stretch>
        </p:blipFill>
        <p:spPr bwMode="auto">
          <a:xfrm>
            <a:off x="3810000" y="152400"/>
            <a:ext cx="5142685" cy="3433353"/>
          </a:xfrm>
          <a:prstGeom prst="rect">
            <a:avLst/>
          </a:prstGeom>
          <a:noFill/>
        </p:spPr>
      </p:pic>
    </p:spTree>
  </p:cSld>
  <p:clrMapOvr>
    <a:masterClrMapping/>
  </p:clrMapOvr>
  <p:transition spd="med">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3486" y="275771"/>
            <a:ext cx="8229600" cy="914400"/>
          </a:xfrm>
        </p:spPr>
        <p:txBody>
          <a:bodyPr>
            <a:normAutofit/>
          </a:bodyPr>
          <a:lstStyle/>
          <a:p>
            <a:r>
              <a:rPr lang="en-US" b="1" dirty="0" smtClean="0">
                <a:latin typeface="Rockwell" pitchFamily="18" charset="0"/>
              </a:rPr>
              <a:t>Diagnostic Tests for Dyslexia</a:t>
            </a:r>
            <a:endParaRPr lang="en-US" b="1" dirty="0">
              <a:latin typeface="Rockwell" pitchFamily="18" charset="0"/>
            </a:endParaRPr>
          </a:p>
        </p:txBody>
      </p:sp>
      <p:sp>
        <p:nvSpPr>
          <p:cNvPr id="4" name="Rectangle 3"/>
          <p:cNvSpPr/>
          <p:nvPr/>
        </p:nvSpPr>
        <p:spPr>
          <a:xfrm>
            <a:off x="7702580" y="0"/>
            <a:ext cx="1265090" cy="245837"/>
          </a:xfrm>
          <a:prstGeom prst="rect">
            <a:avLst/>
          </a:prstGeom>
        </p:spPr>
        <p:txBody>
          <a:bodyPr wrap="none">
            <a:spAutoFit/>
          </a:bodyPr>
          <a:lstStyle/>
          <a:p>
            <a:pPr>
              <a:lnSpc>
                <a:spcPct val="95000"/>
              </a:lnSpc>
            </a:pPr>
            <a:r>
              <a:rPr lang="en-US" sz="1050" dirty="0" smtClean="0"/>
              <a:t>Handout </a:t>
            </a:r>
            <a:r>
              <a:rPr lang="en-US" sz="1050" dirty="0" smtClean="0"/>
              <a:t>pp.9 - 13</a:t>
            </a:r>
            <a:endParaRPr lang="en-US" sz="1050" dirty="0"/>
          </a:p>
        </p:txBody>
      </p:sp>
      <p:pic>
        <p:nvPicPr>
          <p:cNvPr id="2050" name="Picture 2" descr="C:\Documents and Settings\buchanan\Local Settings\Temporary Internet Files\Content.IE5\XBLC8A7A\MP900442246[1].jpg"/>
          <p:cNvPicPr>
            <a:picLocks noGrp="1" noChangeAspect="1" noChangeArrowheads="1"/>
          </p:cNvPicPr>
          <p:nvPr>
            <p:ph idx="1"/>
          </p:nvPr>
        </p:nvPicPr>
        <p:blipFill>
          <a:blip r:embed="rId2" cstate="print"/>
          <a:srcRect/>
          <a:stretch>
            <a:fillRect/>
          </a:stretch>
        </p:blipFill>
        <p:spPr bwMode="auto">
          <a:xfrm>
            <a:off x="3049603" y="1629229"/>
            <a:ext cx="3104454" cy="2341957"/>
          </a:xfrm>
          <a:prstGeom prst="rect">
            <a:avLst/>
          </a:prstGeom>
          <a:noFill/>
        </p:spPr>
      </p:pic>
      <p:sp>
        <p:nvSpPr>
          <p:cNvPr id="6" name="TextBox 5"/>
          <p:cNvSpPr txBox="1"/>
          <p:nvPr/>
        </p:nvSpPr>
        <p:spPr>
          <a:xfrm>
            <a:off x="1378857" y="4804229"/>
            <a:ext cx="6197600" cy="1320361"/>
          </a:xfrm>
          <a:prstGeom prst="rect">
            <a:avLst/>
          </a:prstGeom>
          <a:noFill/>
        </p:spPr>
        <p:txBody>
          <a:bodyPr wrap="square" rtlCol="0">
            <a:spAutoFit/>
          </a:bodyPr>
          <a:lstStyle/>
          <a:p>
            <a:pPr algn="ctr">
              <a:lnSpc>
                <a:spcPct val="95000"/>
              </a:lnSpc>
            </a:pPr>
            <a:r>
              <a:rPr lang="en-US" sz="2800" dirty="0" smtClean="0">
                <a:latin typeface="Rockwell" pitchFamily="18" charset="0"/>
              </a:rPr>
              <a:t>Circle the subtests for each test on the handout that may assist in the identification of dyslexia.</a:t>
            </a:r>
            <a:endParaRPr lang="en-US" sz="2800" dirty="0">
              <a:latin typeface="Rockwell"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8629" y="232229"/>
            <a:ext cx="7924800" cy="4048801"/>
          </a:xfrm>
          <a:prstGeom prst="rect">
            <a:avLst/>
          </a:prstGeom>
          <a:noFill/>
        </p:spPr>
        <p:txBody>
          <a:bodyPr wrap="square" rtlCol="0">
            <a:spAutoFit/>
          </a:bodyPr>
          <a:lstStyle/>
          <a:p>
            <a:pPr>
              <a:lnSpc>
                <a:spcPct val="150000"/>
              </a:lnSpc>
            </a:pPr>
            <a:r>
              <a:rPr lang="en-GB" sz="2000" dirty="0" smtClean="0">
                <a:latin typeface="Rockwell" pitchFamily="18" charset="0"/>
              </a:rPr>
              <a:t>"The UTPA Enabling Advisor, who is not an academic member of staff of the Department of Computation will provide non-specific training sessions for a few staff to disable them to develop course materials that are not structured and multi-sensory, that will lessen the learning opportunities for few students. Neither Disability Support services provide dyslexia-specific expertise and training for secondary members of staff, but staff from the Access Summit Centre won't provide training and support."</a:t>
            </a:r>
            <a:endParaRPr lang="en-US" sz="2000" dirty="0" smtClean="0">
              <a:latin typeface="Rockwell" pitchFamily="18" charset="0"/>
            </a:endParaRPr>
          </a:p>
          <a:p>
            <a:pPr>
              <a:lnSpc>
                <a:spcPct val="95000"/>
              </a:lnSpc>
            </a:pPr>
            <a:endParaRPr lang="en-US" dirty="0"/>
          </a:p>
        </p:txBody>
      </p:sp>
      <p:sp>
        <p:nvSpPr>
          <p:cNvPr id="4" name="TextBox 3"/>
          <p:cNvSpPr txBox="1"/>
          <p:nvPr/>
        </p:nvSpPr>
        <p:spPr>
          <a:xfrm>
            <a:off x="740229" y="4601029"/>
            <a:ext cx="7242628" cy="2017475"/>
          </a:xfrm>
          <a:prstGeom prst="rect">
            <a:avLst/>
          </a:prstGeom>
          <a:noFill/>
        </p:spPr>
        <p:txBody>
          <a:bodyPr wrap="square" rtlCol="0">
            <a:spAutoFit/>
          </a:bodyPr>
          <a:lstStyle/>
          <a:p>
            <a:r>
              <a:rPr lang="en-GB" b="1" dirty="0" smtClean="0">
                <a:latin typeface="Rockwell" pitchFamily="18" charset="0"/>
              </a:rPr>
              <a:t>Questions:</a:t>
            </a:r>
          </a:p>
          <a:p>
            <a:endParaRPr lang="en-US" dirty="0" smtClean="0">
              <a:latin typeface="Rockwell" pitchFamily="18" charset="0"/>
            </a:endParaRPr>
          </a:p>
          <a:p>
            <a:pPr marL="457200" lvl="0" indent="-457200">
              <a:buFont typeface="+mj-lt"/>
              <a:buAutoNum type="arabicPeriod"/>
            </a:pPr>
            <a:r>
              <a:rPr lang="en-GB" dirty="0" smtClean="0">
                <a:latin typeface="Rockwell" pitchFamily="18" charset="0"/>
              </a:rPr>
              <a:t>What other role does the Disability Adviser at UTPA have?</a:t>
            </a:r>
          </a:p>
          <a:p>
            <a:pPr marL="457200" lvl="0" indent="-457200">
              <a:buFont typeface="+mj-lt"/>
              <a:buAutoNum type="arabicPeriod"/>
            </a:pPr>
            <a:endParaRPr lang="en-US" dirty="0" smtClean="0">
              <a:latin typeface="Rockwell" pitchFamily="18" charset="0"/>
            </a:endParaRPr>
          </a:p>
          <a:p>
            <a:pPr marL="457200" lvl="0" indent="-457200">
              <a:buFont typeface="+mj-lt"/>
              <a:buAutoNum type="arabicPeriod"/>
            </a:pPr>
            <a:r>
              <a:rPr lang="en-GB" dirty="0" smtClean="0">
                <a:latin typeface="Rockwell" pitchFamily="18" charset="0"/>
              </a:rPr>
              <a:t>For what type of staff will the Disability Support services provide training ?</a:t>
            </a: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20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fade">
                                      <p:cBhvr>
                                        <p:cTn id="17"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5"/>
          <p:cNvSpPr>
            <a:spLocks noGrp="1"/>
          </p:cNvSpPr>
          <p:nvPr>
            <p:ph type="sldNum" sz="quarter" idx="12"/>
          </p:nvPr>
        </p:nvSpPr>
        <p:spPr/>
        <p:txBody>
          <a:bodyPr/>
          <a:lstStyle/>
          <a:p>
            <a:fld id="{B065E0C6-0108-4EBF-A608-A4FEB7D2E227}" type="slidenum">
              <a:rPr lang="en-US"/>
              <a:pPr/>
              <a:t>130</a:t>
            </a:fld>
            <a:endParaRPr lang="en-US"/>
          </a:p>
        </p:txBody>
      </p:sp>
      <p:sp>
        <p:nvSpPr>
          <p:cNvPr id="67588" name="Rectangle 4"/>
          <p:cNvSpPr>
            <a:spLocks noChangeArrowheads="1"/>
          </p:cNvSpPr>
          <p:nvPr/>
        </p:nvSpPr>
        <p:spPr bwMode="auto">
          <a:xfrm>
            <a:off x="931863" y="96839"/>
            <a:ext cx="7158037" cy="919162"/>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endParaRPr lang="en-US" sz="4400" b="1" dirty="0">
              <a:solidFill>
                <a:schemeClr val="accent2"/>
              </a:solidFill>
              <a:latin typeface="Rockwell" pitchFamily="18" charset="0"/>
            </a:endParaRPr>
          </a:p>
        </p:txBody>
      </p:sp>
      <p:sp>
        <p:nvSpPr>
          <p:cNvPr id="67589" name="Rectangle 5"/>
          <p:cNvSpPr>
            <a:spLocks noChangeArrowheads="1"/>
          </p:cNvSpPr>
          <p:nvPr/>
        </p:nvSpPr>
        <p:spPr bwMode="auto">
          <a:xfrm>
            <a:off x="838200" y="1262743"/>
            <a:ext cx="7661275" cy="4757057"/>
          </a:xfrm>
          <a:prstGeom prst="rect">
            <a:avLst/>
          </a:prstGeom>
          <a:noFill/>
          <a:ln w="9525">
            <a:noFill/>
            <a:miter lim="800000"/>
            <a:headEnd/>
            <a:tailEnd/>
          </a:ln>
          <a:effectLst/>
        </p:spPr>
        <p:txBody>
          <a:bodyPr/>
          <a:lstStyle/>
          <a:p>
            <a:pPr marL="447675" indent="-447675" eaLnBrk="1" hangingPunct="1">
              <a:lnSpc>
                <a:spcPct val="90000"/>
              </a:lnSpc>
              <a:spcBef>
                <a:spcPct val="20000"/>
              </a:spcBef>
              <a:buClr>
                <a:schemeClr val="bg2"/>
              </a:buClr>
              <a:buSzPct val="75000"/>
            </a:pPr>
            <a:r>
              <a:rPr lang="en-US" sz="2800" dirty="0">
                <a:latin typeface="Rockwell" pitchFamily="18" charset="0"/>
              </a:rPr>
              <a:t>Reading single words in </a:t>
            </a:r>
            <a:r>
              <a:rPr lang="en-US" sz="2800" dirty="0" smtClean="0">
                <a:latin typeface="Rockwell" pitchFamily="18" charset="0"/>
              </a:rPr>
              <a:t>isolation:</a:t>
            </a:r>
          </a:p>
          <a:p>
            <a:pPr marL="447675" indent="-447675" eaLnBrk="1" hangingPunct="1">
              <a:lnSpc>
                <a:spcPct val="90000"/>
              </a:lnSpc>
              <a:spcBef>
                <a:spcPct val="20000"/>
              </a:spcBef>
              <a:buClr>
                <a:schemeClr val="bg2"/>
              </a:buClr>
              <a:buSzPct val="75000"/>
            </a:pPr>
            <a:endParaRPr lang="en-US" sz="2800" dirty="0">
              <a:latin typeface="Rockwell" pitchFamily="18" charset="0"/>
            </a:endParaRPr>
          </a:p>
          <a:p>
            <a:pPr marL="889000" lvl="1" indent="-439738" eaLnBrk="1" hangingPunct="1">
              <a:lnSpc>
                <a:spcPct val="90000"/>
              </a:lnSpc>
              <a:spcBef>
                <a:spcPct val="20000"/>
              </a:spcBef>
              <a:buClr>
                <a:schemeClr val="tx2"/>
              </a:buClr>
              <a:buSzPct val="75000"/>
            </a:pPr>
            <a:r>
              <a:rPr lang="en-US" sz="2000" i="1" dirty="0">
                <a:latin typeface="Rockwell" pitchFamily="18" charset="0"/>
              </a:rPr>
              <a:t>Wide Range Achievement Test 3 (WRAT-3</a:t>
            </a:r>
            <a:r>
              <a:rPr lang="en-US" sz="2000" i="1" dirty="0" smtClean="0">
                <a:latin typeface="Rockwell" pitchFamily="18" charset="0"/>
              </a:rPr>
              <a:t>)</a:t>
            </a:r>
            <a:endParaRPr lang="en-US" sz="2000" i="1" dirty="0">
              <a:latin typeface="Rockwell" pitchFamily="18" charset="0"/>
            </a:endParaRPr>
          </a:p>
          <a:p>
            <a:pPr marL="889000" lvl="1" indent="-439738" eaLnBrk="1" hangingPunct="1">
              <a:lnSpc>
                <a:spcPct val="90000"/>
              </a:lnSpc>
              <a:spcBef>
                <a:spcPct val="20000"/>
              </a:spcBef>
              <a:buClr>
                <a:schemeClr val="tx2"/>
              </a:buClr>
              <a:buSzPct val="75000"/>
            </a:pPr>
            <a:r>
              <a:rPr lang="en-US" sz="2000" i="1" dirty="0">
                <a:latin typeface="Rockwell" pitchFamily="18" charset="0"/>
              </a:rPr>
              <a:t>Wechsler Individual Achievement Test – 2</a:t>
            </a:r>
            <a:r>
              <a:rPr lang="en-US" sz="2000" i="1" baseline="30000" dirty="0">
                <a:latin typeface="Rockwell" pitchFamily="18" charset="0"/>
              </a:rPr>
              <a:t>nd</a:t>
            </a:r>
            <a:r>
              <a:rPr lang="en-US" sz="2000" i="1" dirty="0">
                <a:latin typeface="Rockwell" pitchFamily="18" charset="0"/>
              </a:rPr>
              <a:t> Edition (WIAT-II)</a:t>
            </a:r>
            <a:r>
              <a:rPr lang="en-US" sz="2000" dirty="0">
                <a:latin typeface="Rockwell" pitchFamily="18" charset="0"/>
              </a:rPr>
              <a:t>     </a:t>
            </a:r>
            <a:r>
              <a:rPr lang="en-US" sz="2000" b="1" dirty="0">
                <a:latin typeface="Rockwell" pitchFamily="18" charset="0"/>
              </a:rPr>
              <a:t>Word </a:t>
            </a:r>
            <a:r>
              <a:rPr lang="en-US" sz="2000" b="1" dirty="0" smtClean="0">
                <a:latin typeface="Rockwell" pitchFamily="18" charset="0"/>
              </a:rPr>
              <a:t>Reading</a:t>
            </a:r>
            <a:endParaRPr lang="en-US" sz="2000" b="1" dirty="0">
              <a:latin typeface="Rockwell" pitchFamily="18" charset="0"/>
            </a:endParaRPr>
          </a:p>
          <a:p>
            <a:pPr marL="889000" lvl="1" indent="-439738" eaLnBrk="1" hangingPunct="1">
              <a:lnSpc>
                <a:spcPct val="90000"/>
              </a:lnSpc>
              <a:spcBef>
                <a:spcPct val="20000"/>
              </a:spcBef>
              <a:buClr>
                <a:schemeClr val="tx2"/>
              </a:buClr>
              <a:buSzPct val="75000"/>
            </a:pPr>
            <a:r>
              <a:rPr lang="en-US" sz="2000" i="1" dirty="0">
                <a:latin typeface="Rockwell" pitchFamily="18" charset="0"/>
              </a:rPr>
              <a:t>Woodcock-Johnson III Tests of Achievement (WJ-III)</a:t>
            </a:r>
            <a:r>
              <a:rPr lang="en-US" sz="2000" dirty="0">
                <a:latin typeface="Rockwell" pitchFamily="18" charset="0"/>
              </a:rPr>
              <a:t>	</a:t>
            </a:r>
            <a:endParaRPr lang="en-US" sz="2000" dirty="0" smtClean="0">
              <a:latin typeface="Rockwell" pitchFamily="18" charset="0"/>
            </a:endParaRPr>
          </a:p>
          <a:p>
            <a:pPr marL="889000" lvl="1" indent="-439738" eaLnBrk="1" hangingPunct="1">
              <a:lnSpc>
                <a:spcPct val="90000"/>
              </a:lnSpc>
              <a:spcBef>
                <a:spcPct val="20000"/>
              </a:spcBef>
              <a:buClr>
                <a:schemeClr val="tx2"/>
              </a:buClr>
              <a:buSzPct val="75000"/>
            </a:pPr>
            <a:r>
              <a:rPr lang="en-US" sz="2000" b="1" dirty="0" smtClean="0">
                <a:latin typeface="Rockwell" pitchFamily="18" charset="0"/>
              </a:rPr>
              <a:t>	Letter-Word Identification</a:t>
            </a:r>
            <a:endParaRPr lang="en-US" sz="2000" b="1" dirty="0">
              <a:latin typeface="Rockwell" pitchFamily="18" charset="0"/>
            </a:endParaRPr>
          </a:p>
          <a:p>
            <a:pPr marL="889000" lvl="1" indent="-439738" eaLnBrk="1" hangingPunct="1">
              <a:lnSpc>
                <a:spcPct val="90000"/>
              </a:lnSpc>
              <a:spcBef>
                <a:spcPct val="20000"/>
              </a:spcBef>
              <a:buClr>
                <a:schemeClr val="tx2"/>
              </a:buClr>
              <a:buSzPct val="75000"/>
            </a:pPr>
            <a:r>
              <a:rPr lang="en-US" sz="2000" i="1" dirty="0">
                <a:latin typeface="Rockwell" pitchFamily="18" charset="0"/>
              </a:rPr>
              <a:t>Woodcock Reading Mastery Test – Revised (WRMT-R)	</a:t>
            </a:r>
            <a:r>
              <a:rPr lang="en-US" sz="2000" b="1" dirty="0">
                <a:latin typeface="Rockwell" pitchFamily="18" charset="0"/>
              </a:rPr>
              <a:t>Letter-Word Identification</a:t>
            </a:r>
            <a:endParaRPr lang="en-US" sz="2000" i="1" dirty="0">
              <a:latin typeface="Rockwell" pitchFamily="18" charset="0"/>
            </a:endParaRPr>
          </a:p>
          <a:p>
            <a:pPr marL="889000" lvl="1" indent="-439738" eaLnBrk="1" hangingPunct="1">
              <a:lnSpc>
                <a:spcPct val="90000"/>
              </a:lnSpc>
              <a:spcBef>
                <a:spcPct val="20000"/>
              </a:spcBef>
              <a:buClr>
                <a:schemeClr val="tx2"/>
              </a:buClr>
              <a:buSzPct val="75000"/>
            </a:pPr>
            <a:r>
              <a:rPr lang="en-US" sz="2000" i="1" dirty="0">
                <a:latin typeface="Rockwell" pitchFamily="18" charset="0"/>
              </a:rPr>
              <a:t>Kaufman Test of Educational Achievement-2</a:t>
            </a:r>
            <a:r>
              <a:rPr lang="en-US" sz="2000" i="1" baseline="30000" dirty="0">
                <a:latin typeface="Rockwell" pitchFamily="18" charset="0"/>
              </a:rPr>
              <a:t>nd</a:t>
            </a:r>
            <a:r>
              <a:rPr lang="en-US" sz="2000" i="1" dirty="0">
                <a:latin typeface="Rockwell" pitchFamily="18" charset="0"/>
              </a:rPr>
              <a:t> </a:t>
            </a:r>
            <a:r>
              <a:rPr lang="en-US" sz="2000" i="1" dirty="0" smtClean="0">
                <a:latin typeface="Rockwell" pitchFamily="18" charset="0"/>
              </a:rPr>
              <a:t>Ed. (KTEA-II</a:t>
            </a:r>
            <a:r>
              <a:rPr lang="en-US" sz="2000" i="1" dirty="0">
                <a:latin typeface="Rockwell" pitchFamily="18" charset="0"/>
              </a:rPr>
              <a:t>)	</a:t>
            </a:r>
            <a:r>
              <a:rPr lang="en-US" sz="2000" b="1" dirty="0">
                <a:latin typeface="Rockwell" pitchFamily="18" charset="0"/>
              </a:rPr>
              <a:t>Letter and Word Reading</a:t>
            </a:r>
          </a:p>
          <a:p>
            <a:pPr marL="889000" lvl="1" indent="-439738" eaLnBrk="1" hangingPunct="1">
              <a:lnSpc>
                <a:spcPct val="90000"/>
              </a:lnSpc>
              <a:spcBef>
                <a:spcPct val="20000"/>
              </a:spcBef>
              <a:buClr>
                <a:schemeClr val="tx2"/>
              </a:buClr>
              <a:buSzPct val="75000"/>
            </a:pPr>
            <a:r>
              <a:rPr lang="en-US" sz="2000" i="1" dirty="0">
                <a:latin typeface="Rockwell" pitchFamily="18" charset="0"/>
              </a:rPr>
              <a:t>Illinois Test of Psycholinguistic Abilities – 3</a:t>
            </a:r>
            <a:r>
              <a:rPr lang="en-US" sz="2000" i="1" baseline="30000" dirty="0">
                <a:latin typeface="Rockwell" pitchFamily="18" charset="0"/>
              </a:rPr>
              <a:t>rd</a:t>
            </a:r>
            <a:r>
              <a:rPr lang="en-US" sz="2000" i="1" dirty="0">
                <a:latin typeface="Rockwell" pitchFamily="18" charset="0"/>
              </a:rPr>
              <a:t> Edition (ITPA-3)	</a:t>
            </a:r>
            <a:r>
              <a:rPr lang="en-US" sz="2000" b="1" dirty="0">
                <a:latin typeface="Rockwell" pitchFamily="18" charset="0"/>
              </a:rPr>
              <a:t>Sight Decoding</a:t>
            </a:r>
            <a:endParaRPr lang="en-US" sz="2000" i="1" dirty="0">
              <a:latin typeface="Rockwell" pitchFamily="18" charset="0"/>
            </a:endParaRPr>
          </a:p>
          <a:p>
            <a:pPr marL="889000" lvl="1" indent="-439738" eaLnBrk="1" hangingPunct="1">
              <a:lnSpc>
                <a:spcPct val="90000"/>
              </a:lnSpc>
              <a:spcBef>
                <a:spcPct val="20000"/>
              </a:spcBef>
              <a:buClr>
                <a:schemeClr val="tx2"/>
              </a:buClr>
              <a:buSzPct val="75000"/>
              <a:buFont typeface="Wingdings" pitchFamily="2" charset="2"/>
              <a:buNone/>
            </a:pPr>
            <a:endParaRPr lang="en-US" sz="2000" dirty="0"/>
          </a:p>
          <a:p>
            <a:pPr marL="889000" lvl="1" indent="-439738" eaLnBrk="1" hangingPunct="1">
              <a:lnSpc>
                <a:spcPct val="90000"/>
              </a:lnSpc>
              <a:spcBef>
                <a:spcPct val="20000"/>
              </a:spcBef>
              <a:buClr>
                <a:schemeClr val="tx2"/>
              </a:buClr>
              <a:buSzPct val="75000"/>
              <a:buFont typeface="Wingdings" pitchFamily="2" charset="2"/>
              <a:buNone/>
            </a:pPr>
            <a:endParaRPr lang="en-US" sz="2000" i="1" dirty="0"/>
          </a:p>
        </p:txBody>
      </p:sp>
      <p:sp>
        <p:nvSpPr>
          <p:cNvPr id="67590" name="Text Box 6"/>
          <p:cNvSpPr txBox="1">
            <a:spLocks noChangeArrowheads="1"/>
          </p:cNvSpPr>
          <p:nvPr/>
        </p:nvSpPr>
        <p:spPr bwMode="auto">
          <a:xfrm>
            <a:off x="1676400" y="6248400"/>
            <a:ext cx="6172200" cy="336550"/>
          </a:xfrm>
          <a:prstGeom prst="rect">
            <a:avLst/>
          </a:prstGeom>
          <a:noFill/>
          <a:ln w="9525">
            <a:noFill/>
            <a:miter lim="800000"/>
            <a:headEnd/>
            <a:tailEnd/>
          </a:ln>
          <a:effectLst/>
        </p:spPr>
        <p:txBody>
          <a:bodyPr>
            <a:spAutoFit/>
          </a:bodyPr>
          <a:lstStyle/>
          <a:p>
            <a:pPr>
              <a:spcBef>
                <a:spcPct val="50000"/>
              </a:spcBef>
            </a:pPr>
            <a:r>
              <a:rPr lang="en-US" sz="1600" dirty="0">
                <a:latin typeface="Arial" charset="0"/>
              </a:rPr>
              <a:t>NOTE: This is not an all inclusive, approved or recommended </a:t>
            </a:r>
            <a:r>
              <a:rPr lang="en-US" sz="1600" dirty="0" smtClean="0">
                <a:latin typeface="Arial" charset="0"/>
              </a:rPr>
              <a:t>list.</a:t>
            </a:r>
            <a:endParaRPr lang="en-US" sz="1600" dirty="0">
              <a:latin typeface="Arial" charset="0"/>
            </a:endParaRPr>
          </a:p>
        </p:txBody>
      </p:sp>
    </p:spTree>
  </p:cSld>
  <p:clrMapOvr>
    <a:masterClrMapping/>
  </p:clrMapOvr>
  <p:transition spd="med">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202233E2-4233-41C3-B6FE-7D9562023FB1}" type="slidenum">
              <a:rPr lang="en-US"/>
              <a:pPr/>
              <a:t>131</a:t>
            </a:fld>
            <a:endParaRPr lang="en-US"/>
          </a:p>
        </p:txBody>
      </p:sp>
      <p:sp>
        <p:nvSpPr>
          <p:cNvPr id="68612"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68613" name="Rectangle 5"/>
          <p:cNvSpPr>
            <a:spLocks noChangeArrowheads="1"/>
          </p:cNvSpPr>
          <p:nvPr/>
        </p:nvSpPr>
        <p:spPr bwMode="auto">
          <a:xfrm>
            <a:off x="949325" y="1981200"/>
            <a:ext cx="7661275" cy="4114800"/>
          </a:xfrm>
          <a:prstGeom prst="rect">
            <a:avLst/>
          </a:prstGeom>
          <a:noFill/>
          <a:ln w="9525">
            <a:noFill/>
            <a:miter lim="800000"/>
            <a:headEnd/>
            <a:tailEnd/>
          </a:ln>
          <a:effectLst/>
        </p:spPr>
        <p:txBody>
          <a:bodyPr/>
          <a:lstStyle/>
          <a:p>
            <a:pPr marL="342900" indent="-342900" eaLnBrk="1" hangingPunct="1">
              <a:spcBef>
                <a:spcPct val="20000"/>
              </a:spcBef>
              <a:buClr>
                <a:schemeClr val="bg2"/>
              </a:buClr>
              <a:buSzPct val="75000"/>
              <a:buFont typeface="Wingdings" pitchFamily="2" charset="2"/>
              <a:buChar char="p"/>
            </a:pPr>
            <a:r>
              <a:rPr lang="en-US" sz="2800" dirty="0">
                <a:latin typeface="Rockwell" pitchFamily="18" charset="0"/>
              </a:rPr>
              <a:t>Word Decoding</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WIAT-II</a:t>
            </a:r>
            <a:r>
              <a:rPr lang="en-US" sz="2400" dirty="0">
                <a:latin typeface="Rockwell" pitchFamily="18" charset="0"/>
              </a:rPr>
              <a:t>	</a:t>
            </a:r>
            <a:r>
              <a:rPr lang="en-US" sz="2400" dirty="0" smtClean="0">
                <a:latin typeface="Rockwell" pitchFamily="18" charset="0"/>
              </a:rPr>
              <a:t>		</a:t>
            </a:r>
            <a:r>
              <a:rPr lang="en-US" sz="2400" b="1" dirty="0" err="1" smtClean="0">
                <a:latin typeface="Rockwell" pitchFamily="18" charset="0"/>
              </a:rPr>
              <a:t>Pseudoword</a:t>
            </a:r>
            <a:r>
              <a:rPr lang="en-US" sz="2400" b="1" dirty="0" smtClean="0">
                <a:latin typeface="Rockwell" pitchFamily="18" charset="0"/>
              </a:rPr>
              <a:t> </a:t>
            </a:r>
            <a:r>
              <a:rPr lang="en-US" sz="2400" b="1" dirty="0">
                <a:latin typeface="Rockwell" pitchFamily="18" charset="0"/>
              </a:rPr>
              <a:t>Decoding</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WJ-III &amp; WRMT</a:t>
            </a:r>
            <a:r>
              <a:rPr lang="en-US" sz="2400" dirty="0">
                <a:latin typeface="Rockwell" pitchFamily="18" charset="0"/>
              </a:rPr>
              <a:t>-R	</a:t>
            </a:r>
            <a:r>
              <a:rPr lang="en-US" sz="2400" b="1" dirty="0">
                <a:latin typeface="Rockwell" pitchFamily="18" charset="0"/>
              </a:rPr>
              <a:t>Word Attack</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KTEA-II	</a:t>
            </a:r>
            <a:r>
              <a:rPr lang="en-US" sz="2400" i="1" dirty="0" smtClean="0">
                <a:latin typeface="Rockwell" pitchFamily="18" charset="0"/>
              </a:rPr>
              <a:t>		</a:t>
            </a:r>
            <a:r>
              <a:rPr lang="en-US" sz="2400" b="1" dirty="0" smtClean="0">
                <a:latin typeface="Rockwell" pitchFamily="18" charset="0"/>
              </a:rPr>
              <a:t>Nonsense </a:t>
            </a:r>
            <a:r>
              <a:rPr lang="en-US" sz="2400" b="1" dirty="0">
                <a:latin typeface="Rockwell" pitchFamily="18" charset="0"/>
              </a:rPr>
              <a:t>Word Decoding</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Phonological Awareness Test (PAT)</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Decoding Skills Test</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(ITPA-3)	</a:t>
            </a:r>
            <a:r>
              <a:rPr lang="en-US" sz="2400" i="1" dirty="0" smtClean="0">
                <a:latin typeface="Rockwell" pitchFamily="18" charset="0"/>
              </a:rPr>
              <a:t>	</a:t>
            </a:r>
            <a:r>
              <a:rPr lang="en-US" sz="2400" b="1" dirty="0" smtClean="0">
                <a:latin typeface="Rockwell" pitchFamily="18" charset="0"/>
              </a:rPr>
              <a:t>Sound </a:t>
            </a:r>
            <a:r>
              <a:rPr lang="en-US" sz="2400" b="1" dirty="0">
                <a:latin typeface="Rockwell" pitchFamily="18" charset="0"/>
              </a:rPr>
              <a:t>Decoding</a:t>
            </a:r>
            <a:endParaRPr lang="en-US" sz="2400" i="1" dirty="0">
              <a:latin typeface="Rockwell" pitchFamily="18" charset="0"/>
            </a:endParaRPr>
          </a:p>
        </p:txBody>
      </p:sp>
      <p:sp>
        <p:nvSpPr>
          <p:cNvPr id="68614" name="Rectangle 6"/>
          <p:cNvSpPr>
            <a:spLocks noChangeArrowheads="1"/>
          </p:cNvSpPr>
          <p:nvPr/>
        </p:nvSpPr>
        <p:spPr bwMode="auto">
          <a:xfrm>
            <a:off x="1600200" y="6096000"/>
            <a:ext cx="6021388" cy="336550"/>
          </a:xfrm>
          <a:prstGeom prst="rect">
            <a:avLst/>
          </a:prstGeom>
          <a:noFill/>
          <a:ln w="9525">
            <a:noFill/>
            <a:miter lim="800000"/>
            <a:headEnd/>
            <a:tailEnd/>
          </a:ln>
          <a:effectLst/>
        </p:spPr>
        <p:txBody>
          <a:bodyPr wrap="none">
            <a:spAutoFit/>
          </a:bodyPr>
          <a:lstStyle/>
          <a:p>
            <a:pPr>
              <a:spcBef>
                <a:spcPct val="50000"/>
              </a:spcBef>
            </a:pPr>
            <a:r>
              <a:rPr lang="en-US" sz="1600">
                <a:latin typeface="Arial" charset="0"/>
              </a:rPr>
              <a:t>NOTE: This is not an all inclusive, approved or recommended list</a:t>
            </a:r>
          </a:p>
        </p:txBody>
      </p:sp>
    </p:spTree>
  </p:cSld>
  <p:clrMapOvr>
    <a:masterClrMapping/>
  </p:clrMapOvr>
  <p:transition spd="med">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B9FB2910-012E-4BE6-A2E4-5DFA50022F7E}" type="slidenum">
              <a:rPr lang="en-US"/>
              <a:pPr/>
              <a:t>132</a:t>
            </a:fld>
            <a:endParaRPr lang="en-US"/>
          </a:p>
        </p:txBody>
      </p:sp>
      <p:sp>
        <p:nvSpPr>
          <p:cNvPr id="69636"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69637" name="Rectangle 5"/>
          <p:cNvSpPr>
            <a:spLocks noChangeArrowheads="1"/>
          </p:cNvSpPr>
          <p:nvPr/>
        </p:nvSpPr>
        <p:spPr bwMode="auto">
          <a:xfrm>
            <a:off x="914400" y="1752600"/>
            <a:ext cx="7661275" cy="4114800"/>
          </a:xfrm>
          <a:prstGeom prst="rect">
            <a:avLst/>
          </a:prstGeom>
          <a:noFill/>
          <a:ln w="9525">
            <a:noFill/>
            <a:miter lim="800000"/>
            <a:headEnd/>
            <a:tailEnd/>
          </a:ln>
          <a:effectLst/>
        </p:spPr>
        <p:txBody>
          <a:bodyPr/>
          <a:lstStyle/>
          <a:p>
            <a:pPr marL="447675" indent="-447675" eaLnBrk="1" hangingPunct="1">
              <a:lnSpc>
                <a:spcPct val="90000"/>
              </a:lnSpc>
              <a:spcBef>
                <a:spcPct val="20000"/>
              </a:spcBef>
              <a:buClr>
                <a:schemeClr val="bg2"/>
              </a:buClr>
              <a:buSzPct val="75000"/>
              <a:buFont typeface="Wingdings" pitchFamily="2" charset="2"/>
              <a:buChar char="p"/>
            </a:pPr>
            <a:r>
              <a:rPr lang="en-US" sz="2800" dirty="0">
                <a:latin typeface="Rockwell" pitchFamily="18" charset="0"/>
              </a:rPr>
              <a:t>Phonological Awareness</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Phonological Awareness Test (PAT)</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Comprehensive Test of Phonological Processing (CTOPP)</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err="1">
                <a:latin typeface="Rockwell" pitchFamily="18" charset="0"/>
              </a:rPr>
              <a:t>Lindamood</a:t>
            </a:r>
            <a:r>
              <a:rPr lang="en-US" sz="2400" i="1" dirty="0">
                <a:latin typeface="Rockwell" pitchFamily="18" charset="0"/>
              </a:rPr>
              <a:t> Auditory Conceptualization Test – 3</a:t>
            </a:r>
            <a:r>
              <a:rPr lang="en-US" sz="2400" i="1" baseline="30000" dirty="0">
                <a:latin typeface="Rockwell" pitchFamily="18" charset="0"/>
              </a:rPr>
              <a:t>rd</a:t>
            </a:r>
            <a:r>
              <a:rPr lang="en-US" sz="2400" i="1" dirty="0">
                <a:latin typeface="Rockwell" pitchFamily="18" charset="0"/>
              </a:rPr>
              <a:t> Edition (LAC-3)</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ITPA-3	</a:t>
            </a:r>
            <a:r>
              <a:rPr lang="en-US" sz="2400" b="1" dirty="0">
                <a:latin typeface="Rockwell" pitchFamily="18" charset="0"/>
              </a:rPr>
              <a:t>Sound Deletion/Phonology 			Composite</a:t>
            </a:r>
          </a:p>
          <a:p>
            <a:pPr marL="889000" lvl="1" indent="-439738" eaLnBrk="1" hangingPunct="1">
              <a:lnSpc>
                <a:spcPct val="90000"/>
              </a:lnSpc>
              <a:spcBef>
                <a:spcPct val="20000"/>
              </a:spcBef>
              <a:buClr>
                <a:schemeClr val="tx2"/>
              </a:buClr>
              <a:buSzPct val="75000"/>
              <a:buFont typeface="Wingdings" pitchFamily="2" charset="2"/>
              <a:buChar char="n"/>
            </a:pPr>
            <a:r>
              <a:rPr lang="en-US" sz="2400" dirty="0">
                <a:latin typeface="Rockwell" pitchFamily="18" charset="0"/>
              </a:rPr>
              <a:t>Test of </a:t>
            </a:r>
            <a:r>
              <a:rPr lang="en-US" sz="2400" i="1" dirty="0">
                <a:latin typeface="Rockwell" pitchFamily="18" charset="0"/>
              </a:rPr>
              <a:t>Auditory Analysis Skills</a:t>
            </a:r>
          </a:p>
        </p:txBody>
      </p:sp>
      <p:sp>
        <p:nvSpPr>
          <p:cNvPr id="69638" name="Rectangle 6"/>
          <p:cNvSpPr>
            <a:spLocks noChangeArrowheads="1"/>
          </p:cNvSpPr>
          <p:nvPr/>
        </p:nvSpPr>
        <p:spPr bwMode="auto">
          <a:xfrm>
            <a:off x="1752600" y="6096000"/>
            <a:ext cx="6021388" cy="336550"/>
          </a:xfrm>
          <a:prstGeom prst="rect">
            <a:avLst/>
          </a:prstGeom>
          <a:noFill/>
          <a:ln w="9525">
            <a:noFill/>
            <a:miter lim="800000"/>
            <a:headEnd/>
            <a:tailEnd/>
          </a:ln>
          <a:effectLst/>
        </p:spPr>
        <p:txBody>
          <a:bodyPr wrap="none">
            <a:spAutoFit/>
          </a:bodyPr>
          <a:lstStyle/>
          <a:p>
            <a:pPr>
              <a:spcBef>
                <a:spcPct val="50000"/>
              </a:spcBef>
            </a:pPr>
            <a:r>
              <a:rPr lang="en-US" sz="1600" dirty="0">
                <a:latin typeface="Arial" charset="0"/>
              </a:rPr>
              <a:t>NOTE: This is not an all inclusive, approved or recommended list</a:t>
            </a:r>
          </a:p>
        </p:txBody>
      </p:sp>
    </p:spTree>
  </p:cSld>
  <p:clrMapOvr>
    <a:masterClrMapping/>
  </p:clrMapOvr>
  <p:transition spd="med">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2F58789C-B33A-43B8-92D3-5EAF20AED047}" type="slidenum">
              <a:rPr lang="en-US"/>
              <a:pPr/>
              <a:t>133</a:t>
            </a:fld>
            <a:endParaRPr lang="en-US"/>
          </a:p>
        </p:txBody>
      </p:sp>
      <p:sp>
        <p:nvSpPr>
          <p:cNvPr id="70660"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70661" name="Rectangle 5"/>
          <p:cNvSpPr>
            <a:spLocks noChangeArrowheads="1"/>
          </p:cNvSpPr>
          <p:nvPr/>
        </p:nvSpPr>
        <p:spPr bwMode="auto">
          <a:xfrm>
            <a:off x="949325" y="1981200"/>
            <a:ext cx="7661275" cy="4114800"/>
          </a:xfrm>
          <a:prstGeom prst="rect">
            <a:avLst/>
          </a:prstGeom>
          <a:noFill/>
          <a:ln w="9525">
            <a:noFill/>
            <a:miter lim="800000"/>
            <a:headEnd/>
            <a:tailEnd/>
          </a:ln>
          <a:effectLst/>
        </p:spPr>
        <p:txBody>
          <a:bodyPr/>
          <a:lstStyle/>
          <a:p>
            <a:pPr marL="342900" indent="-342900" eaLnBrk="1" hangingPunct="1">
              <a:spcBef>
                <a:spcPct val="20000"/>
              </a:spcBef>
              <a:buClr>
                <a:schemeClr val="bg2"/>
              </a:buClr>
              <a:buSzPct val="75000"/>
              <a:buFont typeface="Wingdings" pitchFamily="2" charset="2"/>
              <a:buChar char="p"/>
            </a:pPr>
            <a:r>
              <a:rPr lang="en-US" sz="2800" dirty="0">
                <a:latin typeface="Rockwell" pitchFamily="18" charset="0"/>
              </a:rPr>
              <a:t>Letter Knowledge</a:t>
            </a:r>
          </a:p>
          <a:p>
            <a:pPr marL="742950" lvl="1" indent="-285750" eaLnBrk="1" hangingPunct="1">
              <a:spcBef>
                <a:spcPct val="20000"/>
              </a:spcBef>
              <a:buClr>
                <a:schemeClr val="tx2"/>
              </a:buClr>
              <a:buSzPct val="75000"/>
              <a:buFont typeface="Wingdings" pitchFamily="2" charset="2"/>
              <a:buChar char="n"/>
            </a:pPr>
            <a:r>
              <a:rPr lang="en-US" sz="2400" dirty="0">
                <a:latin typeface="Rockwell" pitchFamily="18" charset="0"/>
              </a:rPr>
              <a:t>Informal: </a:t>
            </a:r>
            <a:r>
              <a:rPr lang="en-US" sz="2400" dirty="0" smtClean="0">
                <a:latin typeface="Rockwell" pitchFamily="18" charset="0"/>
              </a:rPr>
              <a:t>Alphabet</a:t>
            </a:r>
            <a:r>
              <a:rPr lang="en-US" sz="2400" dirty="0">
                <a:latin typeface="Rockwell" pitchFamily="18" charset="0"/>
              </a:rPr>
              <a:t>; identify letter names and associated sound</a:t>
            </a:r>
          </a:p>
          <a:p>
            <a:pPr marL="742950" lvl="1" indent="-285750" eaLnBrk="1" hangingPunct="1">
              <a:spcBef>
                <a:spcPct val="20000"/>
              </a:spcBef>
              <a:buClr>
                <a:schemeClr val="tx2"/>
              </a:buClr>
              <a:buSzPct val="75000"/>
              <a:buFont typeface="Wingdings" pitchFamily="2" charset="2"/>
              <a:buChar char="n"/>
            </a:pPr>
            <a:r>
              <a:rPr lang="en-US" sz="2400" i="1" dirty="0" smtClean="0">
                <a:latin typeface="Rockwell" pitchFamily="18" charset="0"/>
              </a:rPr>
              <a:t>WRMT-R</a:t>
            </a:r>
            <a:r>
              <a:rPr lang="en-US" sz="2400" dirty="0" smtClean="0">
                <a:latin typeface="Rockwell" pitchFamily="18" charset="0"/>
              </a:rPr>
              <a:t>: </a:t>
            </a:r>
            <a:r>
              <a:rPr lang="en-US" sz="2400" b="1" dirty="0" smtClean="0">
                <a:latin typeface="Rockwell" pitchFamily="18" charset="0"/>
              </a:rPr>
              <a:t>Letter </a:t>
            </a:r>
            <a:r>
              <a:rPr lang="en-US" sz="2400" b="1" dirty="0">
                <a:latin typeface="Rockwell" pitchFamily="18" charset="0"/>
              </a:rPr>
              <a:t>Identification and Supplementary Letter Checklist</a:t>
            </a:r>
            <a:r>
              <a:rPr lang="en-US" sz="2400" dirty="0">
                <a:latin typeface="Rockwell" pitchFamily="18" charset="0"/>
              </a:rPr>
              <a:t> </a:t>
            </a:r>
          </a:p>
          <a:p>
            <a:pPr marL="742950" lvl="1" indent="-285750" eaLnBrk="1" hangingPunct="1">
              <a:spcBef>
                <a:spcPct val="20000"/>
              </a:spcBef>
              <a:buClr>
                <a:schemeClr val="tx2"/>
              </a:buClr>
              <a:buSzPct val="75000"/>
              <a:buFont typeface="Wingdings" pitchFamily="2" charset="2"/>
              <a:buChar char="n"/>
            </a:pPr>
            <a:r>
              <a:rPr lang="en-US" sz="2400" i="1" dirty="0" smtClean="0">
                <a:latin typeface="Rockwell" pitchFamily="18" charset="0"/>
              </a:rPr>
              <a:t>PAT</a:t>
            </a:r>
            <a:r>
              <a:rPr lang="en-US" sz="2400" dirty="0" smtClean="0">
                <a:latin typeface="Rockwell" pitchFamily="18" charset="0"/>
              </a:rPr>
              <a:t>: </a:t>
            </a:r>
            <a:r>
              <a:rPr lang="en-US" sz="2400" b="1" dirty="0" smtClean="0">
                <a:latin typeface="Rockwell" pitchFamily="18" charset="0"/>
              </a:rPr>
              <a:t>Graphemes </a:t>
            </a:r>
            <a:r>
              <a:rPr lang="en-US" sz="2400" b="1" dirty="0">
                <a:latin typeface="Rockwell" pitchFamily="18" charset="0"/>
              </a:rPr>
              <a:t>Subtest</a:t>
            </a:r>
          </a:p>
          <a:p>
            <a:pPr marL="742950" lvl="1" indent="-285750" eaLnBrk="1" hangingPunct="1">
              <a:spcBef>
                <a:spcPct val="20000"/>
              </a:spcBef>
              <a:buClr>
                <a:schemeClr val="tx2"/>
              </a:buClr>
              <a:buSzPct val="75000"/>
              <a:buFont typeface="Wingdings" pitchFamily="2" charset="2"/>
              <a:buNone/>
            </a:pPr>
            <a:endParaRPr lang="en-US" sz="2400" b="1" dirty="0"/>
          </a:p>
        </p:txBody>
      </p:sp>
      <p:sp>
        <p:nvSpPr>
          <p:cNvPr id="70662" name="Rectangle 6"/>
          <p:cNvSpPr>
            <a:spLocks noChangeArrowheads="1"/>
          </p:cNvSpPr>
          <p:nvPr/>
        </p:nvSpPr>
        <p:spPr bwMode="auto">
          <a:xfrm>
            <a:off x="1752600" y="6019800"/>
            <a:ext cx="6021388" cy="336550"/>
          </a:xfrm>
          <a:prstGeom prst="rect">
            <a:avLst/>
          </a:prstGeom>
          <a:noFill/>
          <a:ln w="9525">
            <a:noFill/>
            <a:miter lim="800000"/>
            <a:headEnd/>
            <a:tailEnd/>
          </a:ln>
          <a:effectLst/>
        </p:spPr>
        <p:txBody>
          <a:bodyPr wrap="none">
            <a:spAutoFit/>
          </a:bodyPr>
          <a:lstStyle/>
          <a:p>
            <a:pPr>
              <a:spcBef>
                <a:spcPct val="50000"/>
              </a:spcBef>
            </a:pPr>
            <a:r>
              <a:rPr lang="en-US" sz="1600">
                <a:latin typeface="Arial" charset="0"/>
              </a:rPr>
              <a:t>NOTE: This is not an all inclusive, approved or recommended list</a:t>
            </a:r>
          </a:p>
        </p:txBody>
      </p:sp>
    </p:spTree>
  </p:cSld>
  <p:clrMapOvr>
    <a:masterClrMapping/>
  </p:clrMapOvr>
  <p:transition spd="med">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8B0A515C-88EB-40FD-A324-38EA688DDC76}" type="slidenum">
              <a:rPr lang="en-US"/>
              <a:pPr/>
              <a:t>134</a:t>
            </a:fld>
            <a:endParaRPr lang="en-US"/>
          </a:p>
        </p:txBody>
      </p:sp>
      <p:sp>
        <p:nvSpPr>
          <p:cNvPr id="71684"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71685" name="Rectangle 5"/>
          <p:cNvSpPr>
            <a:spLocks noChangeArrowheads="1"/>
          </p:cNvSpPr>
          <p:nvPr/>
        </p:nvSpPr>
        <p:spPr bwMode="auto">
          <a:xfrm>
            <a:off x="949325" y="1981200"/>
            <a:ext cx="7661275" cy="4114800"/>
          </a:xfrm>
          <a:prstGeom prst="rect">
            <a:avLst/>
          </a:prstGeom>
          <a:noFill/>
          <a:ln w="9525">
            <a:noFill/>
            <a:miter lim="800000"/>
            <a:headEnd/>
            <a:tailEnd/>
          </a:ln>
          <a:effectLst/>
        </p:spPr>
        <p:txBody>
          <a:bodyPr/>
          <a:lstStyle/>
          <a:p>
            <a:pPr marL="342900" indent="-342900" eaLnBrk="1" hangingPunct="1">
              <a:spcBef>
                <a:spcPct val="20000"/>
              </a:spcBef>
              <a:buClr>
                <a:schemeClr val="bg2"/>
              </a:buClr>
              <a:buSzPct val="75000"/>
              <a:buFont typeface="Wingdings" pitchFamily="2" charset="2"/>
              <a:buChar char="p"/>
            </a:pPr>
            <a:r>
              <a:rPr lang="en-US" sz="2800" dirty="0">
                <a:latin typeface="Rockwell" pitchFamily="18" charset="0"/>
              </a:rPr>
              <a:t>Rapid Naming</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CTOPP</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KTEA-II</a:t>
            </a:r>
            <a:r>
              <a:rPr lang="en-US" sz="2400" dirty="0">
                <a:latin typeface="Rockwell" pitchFamily="18" charset="0"/>
              </a:rPr>
              <a:t>	</a:t>
            </a:r>
            <a:r>
              <a:rPr lang="en-US" sz="2400" dirty="0" smtClean="0">
                <a:latin typeface="Rockwell" pitchFamily="18" charset="0"/>
              </a:rPr>
              <a:t>	</a:t>
            </a:r>
            <a:r>
              <a:rPr lang="en-US" sz="2400" b="1" dirty="0" smtClean="0">
                <a:latin typeface="Rockwell" pitchFamily="18" charset="0"/>
              </a:rPr>
              <a:t>Rapid </a:t>
            </a:r>
            <a:r>
              <a:rPr lang="en-US" sz="2400" b="1" dirty="0" err="1">
                <a:latin typeface="Rockwell" pitchFamily="18" charset="0"/>
              </a:rPr>
              <a:t>Automatized</a:t>
            </a:r>
            <a:r>
              <a:rPr lang="en-US" sz="2400" b="1" dirty="0">
                <a:latin typeface="Rockwell" pitchFamily="18" charset="0"/>
              </a:rPr>
              <a:t> Naming</a:t>
            </a:r>
          </a:p>
          <a:p>
            <a:pPr marL="742950" lvl="1" indent="-285750" eaLnBrk="1" hangingPunct="1">
              <a:spcBef>
                <a:spcPct val="20000"/>
              </a:spcBef>
              <a:buClr>
                <a:schemeClr val="tx2"/>
              </a:buClr>
              <a:buSzPct val="75000"/>
              <a:buFont typeface="Wingdings" pitchFamily="2" charset="2"/>
              <a:buChar char="n"/>
            </a:pPr>
            <a:r>
              <a:rPr lang="en-US" sz="2400" i="1" dirty="0" smtClean="0">
                <a:latin typeface="Rockwell" pitchFamily="18" charset="0"/>
              </a:rPr>
              <a:t>(RAN/RAS)</a:t>
            </a:r>
            <a:r>
              <a:rPr lang="en-US" sz="2400" dirty="0" smtClean="0">
                <a:latin typeface="Rockwell" pitchFamily="18" charset="0"/>
              </a:rPr>
              <a:t> 	</a:t>
            </a:r>
            <a:r>
              <a:rPr lang="en-US" sz="2400" i="1" dirty="0" smtClean="0">
                <a:latin typeface="Rockwell" pitchFamily="18" charset="0"/>
              </a:rPr>
              <a:t>Rapid </a:t>
            </a:r>
            <a:r>
              <a:rPr lang="en-US" sz="2400" i="1" dirty="0" err="1">
                <a:latin typeface="Rockwell" pitchFamily="18" charset="0"/>
              </a:rPr>
              <a:t>Automatized</a:t>
            </a:r>
            <a:r>
              <a:rPr lang="en-US" sz="2400" i="1" dirty="0">
                <a:latin typeface="Rockwell" pitchFamily="18" charset="0"/>
              </a:rPr>
              <a:t> Naming and </a:t>
            </a:r>
            <a:r>
              <a:rPr lang="en-US" sz="2400" i="1" dirty="0" smtClean="0">
                <a:latin typeface="Rockwell" pitchFamily="18" charset="0"/>
              </a:rPr>
              <a:t>				Rapid </a:t>
            </a:r>
            <a:r>
              <a:rPr lang="en-US" sz="2400" i="1" dirty="0">
                <a:latin typeface="Rockwell" pitchFamily="18" charset="0"/>
              </a:rPr>
              <a:t>Alternating </a:t>
            </a:r>
            <a:r>
              <a:rPr lang="en-US" sz="2400" i="1" dirty="0" smtClean="0">
                <a:latin typeface="Rockwell" pitchFamily="18" charset="0"/>
              </a:rPr>
              <a:t>Stimulus Tests</a:t>
            </a:r>
            <a:endParaRPr lang="en-US" sz="2400" dirty="0">
              <a:latin typeface="Rockwell" pitchFamily="18" charset="0"/>
            </a:endParaRP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WJ-III		</a:t>
            </a:r>
            <a:r>
              <a:rPr lang="en-US" sz="2400" b="1" dirty="0">
                <a:latin typeface="Rockwell" pitchFamily="18" charset="0"/>
              </a:rPr>
              <a:t>Rapid Picture Naming</a:t>
            </a:r>
            <a:r>
              <a:rPr lang="en-US" sz="2400" i="1" dirty="0"/>
              <a:t>	</a:t>
            </a:r>
          </a:p>
        </p:txBody>
      </p:sp>
      <p:sp>
        <p:nvSpPr>
          <p:cNvPr id="71686" name="Rectangle 6"/>
          <p:cNvSpPr>
            <a:spLocks noChangeArrowheads="1"/>
          </p:cNvSpPr>
          <p:nvPr/>
        </p:nvSpPr>
        <p:spPr bwMode="auto">
          <a:xfrm>
            <a:off x="1600200" y="5867400"/>
            <a:ext cx="6021388" cy="581025"/>
          </a:xfrm>
          <a:prstGeom prst="rect">
            <a:avLst/>
          </a:prstGeom>
          <a:noFill/>
          <a:ln w="9525">
            <a:noFill/>
            <a:miter lim="800000"/>
            <a:headEnd/>
            <a:tailEnd/>
          </a:ln>
          <a:effectLst/>
        </p:spPr>
        <p:txBody>
          <a:bodyPr wrap="none" anchor="ctr">
            <a:spAutoFit/>
          </a:bodyPr>
          <a:lstStyle/>
          <a:p>
            <a:pPr>
              <a:spcBef>
                <a:spcPct val="50000"/>
              </a:spcBef>
            </a:pPr>
            <a:r>
              <a:rPr lang="en-US" sz="1600">
                <a:latin typeface="Arial" charset="0"/>
              </a:rPr>
              <a:t>NOTE: This is not an all inclusive, approved or recommended list</a:t>
            </a:r>
          </a:p>
          <a:p>
            <a:endParaRPr lang="en-US" sz="1600">
              <a:latin typeface="Arial" charset="0"/>
            </a:endParaRPr>
          </a:p>
        </p:txBody>
      </p:sp>
    </p:spTree>
  </p:cSld>
  <p:clrMapOvr>
    <a:masterClrMapping/>
  </p:clrMapOvr>
  <p:transition spd="med">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5439CE33-459A-49F5-A912-5FCF151D9F37}" type="slidenum">
              <a:rPr lang="en-US"/>
              <a:pPr/>
              <a:t>135</a:t>
            </a:fld>
            <a:endParaRPr lang="en-US"/>
          </a:p>
        </p:txBody>
      </p:sp>
      <p:sp>
        <p:nvSpPr>
          <p:cNvPr id="72708"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72709" name="Rectangle 5"/>
          <p:cNvSpPr>
            <a:spLocks noChangeArrowheads="1"/>
          </p:cNvSpPr>
          <p:nvPr/>
        </p:nvSpPr>
        <p:spPr bwMode="auto">
          <a:xfrm>
            <a:off x="914400" y="1828800"/>
            <a:ext cx="7661275" cy="4114800"/>
          </a:xfrm>
          <a:prstGeom prst="rect">
            <a:avLst/>
          </a:prstGeom>
          <a:noFill/>
          <a:ln w="9525">
            <a:noFill/>
            <a:miter lim="800000"/>
            <a:headEnd/>
            <a:tailEnd/>
          </a:ln>
          <a:effectLst/>
        </p:spPr>
        <p:txBody>
          <a:bodyPr/>
          <a:lstStyle/>
          <a:p>
            <a:pPr marL="342900" indent="-342900" eaLnBrk="1" hangingPunct="1">
              <a:spcBef>
                <a:spcPct val="20000"/>
              </a:spcBef>
              <a:buClr>
                <a:schemeClr val="bg2"/>
              </a:buClr>
              <a:buSzPct val="75000"/>
              <a:buFont typeface="Wingdings" pitchFamily="2" charset="2"/>
              <a:buChar char="p"/>
            </a:pPr>
            <a:r>
              <a:rPr lang="en-US" sz="2800" dirty="0">
                <a:latin typeface="Rockwell" pitchFamily="18" charset="0"/>
              </a:rPr>
              <a:t>Fluency/Rate and Accuracy:</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Gray Oral Reading Test – 4</a:t>
            </a:r>
            <a:r>
              <a:rPr lang="en-US" sz="2400" i="1" baseline="30000" dirty="0">
                <a:latin typeface="Rockwell" pitchFamily="18" charset="0"/>
              </a:rPr>
              <a:t>th</a:t>
            </a:r>
            <a:r>
              <a:rPr lang="en-US" sz="2400" i="1" dirty="0">
                <a:latin typeface="Rockwell" pitchFamily="18" charset="0"/>
              </a:rPr>
              <a:t> Edition (GORT-4)</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WJ-III	</a:t>
            </a:r>
            <a:r>
              <a:rPr lang="en-US" sz="2400" i="1" dirty="0" smtClean="0">
                <a:latin typeface="Rockwell" pitchFamily="18" charset="0"/>
              </a:rPr>
              <a:t>	</a:t>
            </a:r>
            <a:r>
              <a:rPr lang="en-US" sz="2400" b="1" dirty="0" smtClean="0">
                <a:latin typeface="Rockwell" pitchFamily="18" charset="0"/>
              </a:rPr>
              <a:t>Reading </a:t>
            </a:r>
            <a:r>
              <a:rPr lang="en-US" sz="2400" b="1" dirty="0">
                <a:latin typeface="Rockwell" pitchFamily="18" charset="0"/>
              </a:rPr>
              <a:t>Fluency</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Test of Word Reading Efficiency (TOWRE)</a:t>
            </a:r>
            <a:endParaRPr lang="en-US" sz="2400" b="1" dirty="0">
              <a:latin typeface="Rockwell" pitchFamily="18" charset="0"/>
            </a:endParaRP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KTEA-II	</a:t>
            </a:r>
            <a:r>
              <a:rPr lang="en-US" sz="2400" i="1" dirty="0" smtClean="0">
                <a:latin typeface="Rockwell" pitchFamily="18" charset="0"/>
              </a:rPr>
              <a:t>	</a:t>
            </a:r>
            <a:r>
              <a:rPr lang="en-US" sz="2400" b="1" dirty="0" smtClean="0">
                <a:latin typeface="Rockwell" pitchFamily="18" charset="0"/>
              </a:rPr>
              <a:t>Timed </a:t>
            </a:r>
            <a:r>
              <a:rPr lang="en-US" sz="2400" b="1" dirty="0">
                <a:latin typeface="Rockwell" pitchFamily="18" charset="0"/>
              </a:rPr>
              <a:t>Word Recognition and </a:t>
            </a:r>
            <a:r>
              <a:rPr lang="en-US" sz="2400" b="1" dirty="0" smtClean="0">
                <a:latin typeface="Rockwell" pitchFamily="18" charset="0"/>
              </a:rPr>
              <a:t>				Timed </a:t>
            </a:r>
            <a:r>
              <a:rPr lang="en-US" sz="2400" b="1" dirty="0">
                <a:latin typeface="Rockwell" pitchFamily="18" charset="0"/>
              </a:rPr>
              <a:t>Nonsense Word </a:t>
            </a:r>
            <a:r>
              <a:rPr lang="en-US" sz="2400" b="1" dirty="0" smtClean="0">
                <a:latin typeface="Rockwell" pitchFamily="18" charset="0"/>
              </a:rPr>
              <a:t>					Decoding</a:t>
            </a:r>
            <a:endParaRPr lang="en-US" sz="2400" b="1" dirty="0">
              <a:latin typeface="Rockwell" pitchFamily="18" charset="0"/>
            </a:endParaRPr>
          </a:p>
        </p:txBody>
      </p:sp>
      <p:sp>
        <p:nvSpPr>
          <p:cNvPr id="72710" name="Rectangle 6"/>
          <p:cNvSpPr>
            <a:spLocks noChangeArrowheads="1"/>
          </p:cNvSpPr>
          <p:nvPr/>
        </p:nvSpPr>
        <p:spPr bwMode="auto">
          <a:xfrm>
            <a:off x="1676400" y="5867400"/>
            <a:ext cx="6096000" cy="703263"/>
          </a:xfrm>
          <a:prstGeom prst="rect">
            <a:avLst/>
          </a:prstGeom>
          <a:noFill/>
          <a:ln w="9525">
            <a:noFill/>
            <a:miter lim="800000"/>
            <a:headEnd/>
            <a:tailEnd/>
          </a:ln>
          <a:effectLst/>
        </p:spPr>
        <p:txBody>
          <a:bodyPr>
            <a:spAutoFit/>
          </a:bodyPr>
          <a:lstStyle/>
          <a:p>
            <a:pPr>
              <a:spcBef>
                <a:spcPct val="50000"/>
              </a:spcBef>
            </a:pPr>
            <a:r>
              <a:rPr lang="en-US" sz="1600">
                <a:latin typeface="Arial" charset="0"/>
              </a:rPr>
              <a:t>NOTE: This is not an all inclusive, approved or recommended list</a:t>
            </a:r>
          </a:p>
          <a:p>
            <a:pPr>
              <a:spcBef>
                <a:spcPct val="50000"/>
              </a:spcBef>
            </a:pPr>
            <a:endParaRPr lang="en-US" sz="1600">
              <a:latin typeface="Arial" charset="0"/>
            </a:endParaRPr>
          </a:p>
        </p:txBody>
      </p:sp>
    </p:spTree>
  </p:cSld>
  <p:clrMapOvr>
    <a:masterClrMapping/>
  </p:clrMapOvr>
  <p:transition spd="med">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4BA95FA3-272A-4BD2-A21B-5B143D1B76A0}" type="slidenum">
              <a:rPr lang="en-US"/>
              <a:pPr/>
              <a:t>136</a:t>
            </a:fld>
            <a:endParaRPr lang="en-US"/>
          </a:p>
        </p:txBody>
      </p:sp>
      <p:sp>
        <p:nvSpPr>
          <p:cNvPr id="73732"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73733" name="Rectangle 5"/>
          <p:cNvSpPr>
            <a:spLocks noChangeArrowheads="1"/>
          </p:cNvSpPr>
          <p:nvPr/>
        </p:nvSpPr>
        <p:spPr bwMode="auto">
          <a:xfrm>
            <a:off x="914400" y="1828800"/>
            <a:ext cx="7661275" cy="4114800"/>
          </a:xfrm>
          <a:prstGeom prst="rect">
            <a:avLst/>
          </a:prstGeom>
          <a:noFill/>
          <a:ln w="9525">
            <a:noFill/>
            <a:miter lim="800000"/>
            <a:headEnd/>
            <a:tailEnd/>
          </a:ln>
          <a:effectLst/>
        </p:spPr>
        <p:txBody>
          <a:bodyPr/>
          <a:lstStyle/>
          <a:p>
            <a:pPr marL="342900" indent="-342900" eaLnBrk="1" hangingPunct="1">
              <a:spcBef>
                <a:spcPct val="20000"/>
              </a:spcBef>
              <a:buClr>
                <a:schemeClr val="bg2"/>
              </a:buClr>
              <a:buSzPct val="75000"/>
              <a:buFont typeface="Wingdings" pitchFamily="2" charset="2"/>
              <a:buChar char="p"/>
            </a:pPr>
            <a:r>
              <a:rPr lang="en-US" sz="2800" dirty="0">
                <a:latin typeface="Rockwell" pitchFamily="18" charset="0"/>
              </a:rPr>
              <a:t>Reading Comprehension:</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WIAT-II</a:t>
            </a:r>
            <a:r>
              <a:rPr lang="en-US" sz="2400" dirty="0">
                <a:latin typeface="Rockwell" pitchFamily="18" charset="0"/>
              </a:rPr>
              <a:t>	</a:t>
            </a:r>
            <a:r>
              <a:rPr lang="en-US" sz="2400" dirty="0" smtClean="0">
                <a:latin typeface="Rockwell" pitchFamily="18" charset="0"/>
              </a:rPr>
              <a:t>		</a:t>
            </a:r>
            <a:r>
              <a:rPr lang="en-US" sz="2400" b="1" dirty="0" smtClean="0">
                <a:latin typeface="Rockwell" pitchFamily="18" charset="0"/>
              </a:rPr>
              <a:t>Reading </a:t>
            </a:r>
            <a:r>
              <a:rPr lang="en-US" sz="2400" b="1" dirty="0">
                <a:latin typeface="Rockwell" pitchFamily="18" charset="0"/>
              </a:rPr>
              <a:t>Comprehension</a:t>
            </a:r>
          </a:p>
          <a:p>
            <a:pPr marL="742950" lvl="1" indent="-285750" eaLnBrk="1" hangingPunct="1">
              <a:spcBef>
                <a:spcPct val="20000"/>
              </a:spcBef>
              <a:buClr>
                <a:schemeClr val="tx2"/>
              </a:buClr>
              <a:buSzPct val="75000"/>
              <a:buFont typeface="Wingdings" pitchFamily="2" charset="2"/>
              <a:buChar char="n"/>
            </a:pPr>
            <a:r>
              <a:rPr lang="en-US" sz="2400" i="1" dirty="0" smtClean="0">
                <a:latin typeface="Rockwell" pitchFamily="18" charset="0"/>
              </a:rPr>
              <a:t>WJ-III</a:t>
            </a:r>
            <a:r>
              <a:rPr lang="en-US" sz="2400" i="1" dirty="0">
                <a:latin typeface="Rockwell" pitchFamily="18" charset="0"/>
              </a:rPr>
              <a:t> </a:t>
            </a:r>
            <a:r>
              <a:rPr lang="en-US" sz="2400" i="1" dirty="0" smtClean="0">
                <a:latin typeface="Rockwell" pitchFamily="18" charset="0"/>
              </a:rPr>
              <a:t>&amp; </a:t>
            </a:r>
            <a:r>
              <a:rPr lang="en-US" sz="2400" i="1" dirty="0">
                <a:latin typeface="Rockwell" pitchFamily="18" charset="0"/>
              </a:rPr>
              <a:t>WRMT-R</a:t>
            </a:r>
            <a:r>
              <a:rPr lang="en-US" sz="2400" dirty="0">
                <a:latin typeface="Rockwell" pitchFamily="18" charset="0"/>
              </a:rPr>
              <a:t>	</a:t>
            </a:r>
            <a:r>
              <a:rPr lang="en-US" sz="2400" b="1" dirty="0">
                <a:latin typeface="Rockwell" pitchFamily="18" charset="0"/>
              </a:rPr>
              <a:t>Passage Comprehension</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KTEA-II</a:t>
            </a:r>
            <a:r>
              <a:rPr lang="en-US" sz="2400" dirty="0">
                <a:latin typeface="Rockwell" pitchFamily="18" charset="0"/>
              </a:rPr>
              <a:t>	</a:t>
            </a:r>
            <a:r>
              <a:rPr lang="en-US" sz="2400" dirty="0" smtClean="0">
                <a:latin typeface="Rockwell" pitchFamily="18" charset="0"/>
              </a:rPr>
              <a:t>		</a:t>
            </a:r>
            <a:r>
              <a:rPr lang="en-US" sz="2400" b="1" dirty="0" smtClean="0">
                <a:latin typeface="Rockwell" pitchFamily="18" charset="0"/>
              </a:rPr>
              <a:t>Reading </a:t>
            </a:r>
            <a:r>
              <a:rPr lang="en-US" sz="2400" b="1" dirty="0">
                <a:latin typeface="Rockwell" pitchFamily="18" charset="0"/>
              </a:rPr>
              <a:t>Comprehension</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GORT-4	</a:t>
            </a:r>
            <a:r>
              <a:rPr lang="en-US" sz="2400" i="1" dirty="0" smtClean="0">
                <a:latin typeface="Rockwell" pitchFamily="18" charset="0"/>
              </a:rPr>
              <a:t>		</a:t>
            </a:r>
            <a:r>
              <a:rPr lang="en-US" sz="2400" b="1" dirty="0" smtClean="0">
                <a:latin typeface="Rockwell" pitchFamily="18" charset="0"/>
              </a:rPr>
              <a:t>Comprehension</a:t>
            </a:r>
            <a:endParaRPr lang="en-US" sz="2400" b="1" dirty="0">
              <a:latin typeface="Rockwell" pitchFamily="18" charset="0"/>
            </a:endParaRP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Gray Silent Reading Test (GSRT)</a:t>
            </a:r>
          </a:p>
          <a:p>
            <a:pPr marL="742950" lvl="1" indent="-285750" eaLnBrk="1" hangingPunct="1">
              <a:spcBef>
                <a:spcPct val="20000"/>
              </a:spcBef>
              <a:buClr>
                <a:schemeClr val="tx2"/>
              </a:buClr>
              <a:buSzPct val="75000"/>
              <a:buFont typeface="Wingdings" pitchFamily="2" charset="2"/>
              <a:buChar char="n"/>
            </a:pPr>
            <a:r>
              <a:rPr lang="en-US" sz="2400" i="1" dirty="0">
                <a:latin typeface="Rockwell" pitchFamily="18" charset="0"/>
              </a:rPr>
              <a:t>ITPA-3	</a:t>
            </a:r>
            <a:r>
              <a:rPr lang="en-US" sz="2400" i="1" dirty="0" smtClean="0">
                <a:latin typeface="Rockwell" pitchFamily="18" charset="0"/>
              </a:rPr>
              <a:t>		</a:t>
            </a:r>
            <a:r>
              <a:rPr lang="en-US" sz="2400" b="1" dirty="0" smtClean="0">
                <a:latin typeface="Rockwell" pitchFamily="18" charset="0"/>
              </a:rPr>
              <a:t>Sentence </a:t>
            </a:r>
            <a:r>
              <a:rPr lang="en-US" sz="2400" b="1" dirty="0">
                <a:latin typeface="Rockwell" pitchFamily="18" charset="0"/>
              </a:rPr>
              <a:t>Sequencing</a:t>
            </a:r>
            <a:endParaRPr lang="en-US" sz="2400" i="1" dirty="0">
              <a:latin typeface="Rockwell" pitchFamily="18" charset="0"/>
            </a:endParaRPr>
          </a:p>
          <a:p>
            <a:pPr marL="2057400" lvl="4" indent="-228600" eaLnBrk="1" hangingPunct="1">
              <a:spcBef>
                <a:spcPct val="20000"/>
              </a:spcBef>
              <a:buClr>
                <a:schemeClr val="tx2"/>
              </a:buClr>
              <a:buSzPct val="80000"/>
              <a:buFont typeface="Wingdings" pitchFamily="2" charset="2"/>
              <a:buChar char="§"/>
            </a:pPr>
            <a:endParaRPr lang="en-US" i="1" dirty="0"/>
          </a:p>
        </p:txBody>
      </p:sp>
      <p:sp>
        <p:nvSpPr>
          <p:cNvPr id="73734" name="Rectangle 6"/>
          <p:cNvSpPr>
            <a:spLocks noChangeArrowheads="1"/>
          </p:cNvSpPr>
          <p:nvPr/>
        </p:nvSpPr>
        <p:spPr bwMode="auto">
          <a:xfrm>
            <a:off x="1600200" y="6019800"/>
            <a:ext cx="6021388" cy="581025"/>
          </a:xfrm>
          <a:prstGeom prst="rect">
            <a:avLst/>
          </a:prstGeom>
          <a:noFill/>
          <a:ln w="9525">
            <a:noFill/>
            <a:miter lim="800000"/>
            <a:headEnd/>
            <a:tailEnd/>
          </a:ln>
          <a:effectLst/>
        </p:spPr>
        <p:txBody>
          <a:bodyPr wrap="none" anchor="ctr">
            <a:spAutoFit/>
          </a:bodyPr>
          <a:lstStyle/>
          <a:p>
            <a:pPr>
              <a:spcBef>
                <a:spcPct val="50000"/>
              </a:spcBef>
            </a:pPr>
            <a:r>
              <a:rPr lang="en-US" sz="1600">
                <a:latin typeface="Arial" charset="0"/>
              </a:rPr>
              <a:t>NOTE: This is not an all inclusive, approved or recommended list</a:t>
            </a:r>
          </a:p>
          <a:p>
            <a:endParaRPr lang="en-US" sz="1600">
              <a:latin typeface="Arial" charset="0"/>
            </a:endParaRPr>
          </a:p>
        </p:txBody>
      </p:sp>
    </p:spTree>
  </p:cSld>
  <p:clrMapOvr>
    <a:masterClrMapping/>
  </p:clrMapOvr>
  <p:transition spd="med">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p:txBody>
          <a:bodyPr/>
          <a:lstStyle/>
          <a:p>
            <a:fld id="{665F87D5-0C0F-45A4-9D07-A0A0DAC2CC1D}" type="slidenum">
              <a:rPr lang="en-US"/>
              <a:pPr/>
              <a:t>137</a:t>
            </a:fld>
            <a:endParaRPr lang="en-US"/>
          </a:p>
        </p:txBody>
      </p:sp>
      <p:sp>
        <p:nvSpPr>
          <p:cNvPr id="74756" name="Rectangle 4"/>
          <p:cNvSpPr>
            <a:spLocks noChangeArrowheads="1"/>
          </p:cNvSpPr>
          <p:nvPr/>
        </p:nvSpPr>
        <p:spPr bwMode="auto">
          <a:xfrm>
            <a:off x="931863" y="96838"/>
            <a:ext cx="7158037" cy="1412875"/>
          </a:xfrm>
          <a:prstGeom prst="rect">
            <a:avLst/>
          </a:prstGeom>
          <a:noFill/>
          <a:ln w="9525">
            <a:noFill/>
            <a:miter lim="800000"/>
            <a:headEnd/>
            <a:tailEnd/>
          </a:ln>
          <a:effectLst/>
        </p:spPr>
        <p:txBody>
          <a:bodyPr anchor="b"/>
          <a:lstStyle/>
          <a:p>
            <a:pPr eaLnBrk="1" hangingPunct="1"/>
            <a:r>
              <a:rPr lang="en-US" sz="4400" dirty="0">
                <a:solidFill>
                  <a:schemeClr val="accent2"/>
                </a:solidFill>
                <a:latin typeface="Rockwell" pitchFamily="18" charset="0"/>
              </a:rPr>
              <a:t>Possible Instruments</a:t>
            </a:r>
          </a:p>
        </p:txBody>
      </p:sp>
      <p:sp>
        <p:nvSpPr>
          <p:cNvPr id="74757" name="Rectangle 5"/>
          <p:cNvSpPr>
            <a:spLocks noChangeArrowheads="1"/>
          </p:cNvSpPr>
          <p:nvPr/>
        </p:nvSpPr>
        <p:spPr bwMode="auto">
          <a:xfrm>
            <a:off x="914400" y="1676400"/>
            <a:ext cx="7661275" cy="4876800"/>
          </a:xfrm>
          <a:prstGeom prst="rect">
            <a:avLst/>
          </a:prstGeom>
          <a:noFill/>
          <a:ln w="9525">
            <a:noFill/>
            <a:miter lim="800000"/>
            <a:headEnd/>
            <a:tailEnd/>
          </a:ln>
          <a:effectLst/>
        </p:spPr>
        <p:txBody>
          <a:bodyPr/>
          <a:lstStyle/>
          <a:p>
            <a:pPr marL="447675" indent="-447675" eaLnBrk="1" hangingPunct="1">
              <a:lnSpc>
                <a:spcPct val="90000"/>
              </a:lnSpc>
              <a:spcBef>
                <a:spcPct val="20000"/>
              </a:spcBef>
              <a:buClr>
                <a:schemeClr val="bg2"/>
              </a:buClr>
              <a:buSzPct val="75000"/>
            </a:pPr>
            <a:r>
              <a:rPr lang="en-US" sz="2800" dirty="0">
                <a:latin typeface="Rockwell" pitchFamily="18" charset="0"/>
              </a:rPr>
              <a:t>Spelling:</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WRAT-3</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WIAT-II	</a:t>
            </a:r>
            <a:r>
              <a:rPr lang="en-US" sz="2400" b="1" dirty="0">
                <a:latin typeface="Rockwell" pitchFamily="18" charset="0"/>
              </a:rPr>
              <a:t>Spelling</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WJ-III	</a:t>
            </a:r>
            <a:r>
              <a:rPr lang="en-US" sz="2400" i="1" dirty="0" smtClean="0">
                <a:latin typeface="Rockwell" pitchFamily="18" charset="0"/>
              </a:rPr>
              <a:t>	</a:t>
            </a:r>
            <a:r>
              <a:rPr lang="en-US" sz="2400" b="1" dirty="0" smtClean="0">
                <a:latin typeface="Rockwell" pitchFamily="18" charset="0"/>
              </a:rPr>
              <a:t>Spelling</a:t>
            </a:r>
            <a:r>
              <a:rPr lang="en-US" sz="2400" b="1" dirty="0">
                <a:latin typeface="Rockwell" pitchFamily="18" charset="0"/>
              </a:rPr>
              <a:t>, Spelling of 					Sounds</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Test of Written Spelling – 4</a:t>
            </a:r>
            <a:r>
              <a:rPr lang="en-US" sz="2400" i="1" baseline="30000" dirty="0">
                <a:latin typeface="Rockwell" pitchFamily="18" charset="0"/>
              </a:rPr>
              <a:t>th</a:t>
            </a:r>
            <a:r>
              <a:rPr lang="en-US" sz="2400" i="1" dirty="0">
                <a:latin typeface="Rockwell" pitchFamily="18" charset="0"/>
              </a:rPr>
              <a:t> Edition (TWS-4)</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KTEA-II	</a:t>
            </a:r>
            <a:r>
              <a:rPr lang="en-US" sz="2400" b="1" dirty="0">
                <a:latin typeface="Rockwell" pitchFamily="18" charset="0"/>
              </a:rPr>
              <a:t>Spelling</a:t>
            </a:r>
          </a:p>
          <a:p>
            <a:pPr marL="889000" lvl="1" indent="-439738" eaLnBrk="1" hangingPunct="1">
              <a:lnSpc>
                <a:spcPct val="90000"/>
              </a:lnSpc>
              <a:spcBef>
                <a:spcPct val="20000"/>
              </a:spcBef>
              <a:buClr>
                <a:schemeClr val="tx2"/>
              </a:buClr>
              <a:buSzPct val="75000"/>
              <a:buFont typeface="Wingdings" pitchFamily="2" charset="2"/>
              <a:buChar char="n"/>
            </a:pPr>
            <a:r>
              <a:rPr lang="en-US" sz="2400" i="1" dirty="0">
                <a:latin typeface="Rockwell" pitchFamily="18" charset="0"/>
              </a:rPr>
              <a:t>ITPA-3	</a:t>
            </a:r>
            <a:r>
              <a:rPr lang="en-US" sz="2400" i="1" dirty="0" smtClean="0">
                <a:latin typeface="Rockwell" pitchFamily="18" charset="0"/>
              </a:rPr>
              <a:t>	</a:t>
            </a:r>
            <a:r>
              <a:rPr lang="en-US" sz="2400" b="1" dirty="0" smtClean="0">
                <a:latin typeface="Rockwell" pitchFamily="18" charset="0"/>
              </a:rPr>
              <a:t>Sight </a:t>
            </a:r>
            <a:r>
              <a:rPr lang="en-US" sz="2400" b="1" dirty="0">
                <a:latin typeface="Rockwell" pitchFamily="18" charset="0"/>
              </a:rPr>
              <a:t>Spelling, Sound 				</a:t>
            </a:r>
            <a:r>
              <a:rPr lang="en-US" sz="2400" b="1" dirty="0" smtClean="0">
                <a:latin typeface="Rockwell" pitchFamily="18" charset="0"/>
              </a:rPr>
              <a:t>	Spelling</a:t>
            </a:r>
            <a:endParaRPr lang="en-US" sz="2400" i="1" dirty="0">
              <a:latin typeface="Rockwell" pitchFamily="18" charset="0"/>
            </a:endParaRPr>
          </a:p>
        </p:txBody>
      </p:sp>
      <p:sp>
        <p:nvSpPr>
          <p:cNvPr id="74758" name="Rectangle 6"/>
          <p:cNvSpPr>
            <a:spLocks noChangeArrowheads="1"/>
          </p:cNvSpPr>
          <p:nvPr/>
        </p:nvSpPr>
        <p:spPr bwMode="auto">
          <a:xfrm>
            <a:off x="1676400" y="5943600"/>
            <a:ext cx="6021388" cy="581025"/>
          </a:xfrm>
          <a:prstGeom prst="rect">
            <a:avLst/>
          </a:prstGeom>
          <a:noFill/>
          <a:ln w="9525">
            <a:noFill/>
            <a:miter lim="800000"/>
            <a:headEnd/>
            <a:tailEnd/>
          </a:ln>
          <a:effectLst/>
        </p:spPr>
        <p:txBody>
          <a:bodyPr wrap="none" anchor="ctr">
            <a:spAutoFit/>
          </a:bodyPr>
          <a:lstStyle/>
          <a:p>
            <a:pPr>
              <a:spcBef>
                <a:spcPct val="50000"/>
              </a:spcBef>
            </a:pPr>
            <a:r>
              <a:rPr lang="en-US" sz="1600">
                <a:latin typeface="Arial" charset="0"/>
              </a:rPr>
              <a:t>NOTE: This is not an all inclusive, approved or recommended list</a:t>
            </a:r>
          </a:p>
          <a:p>
            <a:endParaRPr lang="en-US" sz="1600">
              <a:latin typeface="Arial" charset="0"/>
            </a:endParaRPr>
          </a:p>
        </p:txBody>
      </p:sp>
    </p:spTree>
  </p:cSld>
  <p:clrMapOvr>
    <a:masterClrMapping/>
  </p:clrMapOvr>
  <p:transition spd="med">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6"/>
          <p:cNvPicPr>
            <a:picLocks noChangeAspect="1" noChangeArrowheads="1"/>
          </p:cNvPicPr>
          <p:nvPr/>
        </p:nvPicPr>
        <p:blipFill>
          <a:blip r:embed="rId3" cstate="print"/>
          <a:srcRect l="32249" t="10800" r="30000" b="13200"/>
          <a:stretch>
            <a:fillRect/>
          </a:stretch>
        </p:blipFill>
        <p:spPr bwMode="auto">
          <a:xfrm>
            <a:off x="1450975" y="-1906588"/>
            <a:ext cx="8516938" cy="10717213"/>
          </a:xfrm>
          <a:prstGeom prst="rect">
            <a:avLst/>
          </a:prstGeom>
          <a:noFill/>
          <a:ln w="9525">
            <a:noFill/>
            <a:miter lim="800000"/>
            <a:headEnd/>
            <a:tailEnd/>
          </a:ln>
        </p:spPr>
      </p:pic>
      <p:pic>
        <p:nvPicPr>
          <p:cNvPr id="36868" name="Picture 7"/>
          <p:cNvPicPr>
            <a:picLocks noChangeAspect="1" noChangeArrowheads="1"/>
          </p:cNvPicPr>
          <p:nvPr/>
        </p:nvPicPr>
        <p:blipFill>
          <a:blip r:embed="rId4" cstate="print"/>
          <a:srcRect l="32249" t="8400" r="30000" b="13200"/>
          <a:stretch>
            <a:fillRect/>
          </a:stretch>
        </p:blipFill>
        <p:spPr bwMode="auto">
          <a:xfrm>
            <a:off x="0" y="1716088"/>
            <a:ext cx="2713038" cy="3521075"/>
          </a:xfrm>
          <a:prstGeom prst="rect">
            <a:avLst/>
          </a:prstGeom>
          <a:noFill/>
          <a:ln w="9525">
            <a:noFill/>
            <a:miter lim="800000"/>
            <a:headEnd/>
            <a:tailEnd/>
          </a:ln>
        </p:spPr>
      </p:pic>
      <p:sp>
        <p:nvSpPr>
          <p:cNvPr id="36869" name="TextBox 4"/>
          <p:cNvSpPr txBox="1">
            <a:spLocks noChangeArrowheads="1"/>
          </p:cNvSpPr>
          <p:nvPr/>
        </p:nvSpPr>
        <p:spPr bwMode="auto">
          <a:xfrm>
            <a:off x="1698625" y="682625"/>
            <a:ext cx="1044575" cy="368300"/>
          </a:xfrm>
          <a:prstGeom prst="rect">
            <a:avLst/>
          </a:prstGeom>
          <a:noFill/>
          <a:ln w="9525">
            <a:noFill/>
            <a:miter lim="800000"/>
            <a:headEnd/>
            <a:tailEnd/>
          </a:ln>
        </p:spPr>
        <p:txBody>
          <a:bodyPr>
            <a:spAutoFit/>
          </a:bodyPr>
          <a:lstStyle/>
          <a:p>
            <a:r>
              <a:rPr lang="en-US"/>
              <a:t>Pg. 17</a:t>
            </a:r>
          </a:p>
        </p:txBody>
      </p:sp>
    </p:spTree>
  </p:cSld>
  <p:clrMapOvr>
    <a:masterClrMapping/>
  </p:clrMapOvr>
  <p:transition spd="med">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41085" y="564923"/>
            <a:ext cx="8229600" cy="959077"/>
          </a:xfrm>
        </p:spPr>
        <p:txBody>
          <a:bodyPr>
            <a:normAutofit/>
          </a:bodyPr>
          <a:lstStyle/>
          <a:p>
            <a:pPr algn="ctr">
              <a:defRPr/>
            </a:pPr>
            <a:r>
              <a:rPr lang="en-US" dirty="0" smtClean="0">
                <a:latin typeface="Rockwell" pitchFamily="18" charset="0"/>
              </a:rPr>
              <a:t>The Three Questions</a:t>
            </a:r>
            <a:endParaRPr lang="en-US" dirty="0">
              <a:latin typeface="Rockwell" pitchFamily="18" charset="0"/>
            </a:endParaRPr>
          </a:p>
        </p:txBody>
      </p:sp>
      <p:sp>
        <p:nvSpPr>
          <p:cNvPr id="6" name="Title 4"/>
          <p:cNvSpPr txBox="1">
            <a:spLocks/>
          </p:cNvSpPr>
          <p:nvPr/>
        </p:nvSpPr>
        <p:spPr>
          <a:xfrm>
            <a:off x="609599" y="3547609"/>
            <a:ext cx="8229600" cy="1143000"/>
          </a:xfrm>
          <a:prstGeom prst="rect">
            <a:avLst/>
          </a:prstGeom>
        </p:spPr>
        <p:txBody>
          <a:bodyPr anchor="ctr">
            <a:scene3d>
              <a:camera prst="orthographicFront"/>
              <a:lightRig rig="soft" dir="t"/>
            </a:scene3d>
            <a:sp3d prstMaterial="softEdge">
              <a:bevelT w="25400" h="25400"/>
            </a:sp3d>
          </a:bodyPr>
          <a:lstStyle/>
          <a:p>
            <a:pPr marL="742950" indent="-742950" eaLnBrk="0" hangingPunct="0">
              <a:buFontTx/>
              <a:buAutoNum type="arabicPeriod"/>
              <a:defRPr/>
            </a:pPr>
            <a:r>
              <a:rPr lang="en-US" sz="2800" b="1" dirty="0">
                <a:solidFill>
                  <a:schemeClr val="tx2"/>
                </a:solidFill>
                <a:latin typeface="Rockwell" pitchFamily="18" charset="0"/>
                <a:ea typeface="+mj-ea"/>
                <a:cs typeface="+mj-cs"/>
              </a:rPr>
              <a:t>Does the student exhibit a deficit in one or more of the related academic areas?</a:t>
            </a:r>
          </a:p>
          <a:p>
            <a:pPr marL="742950" indent="-742950" eaLnBrk="0" hangingPunct="0">
              <a:buFontTx/>
              <a:buAutoNum type="arabicPeriod"/>
              <a:defRPr/>
            </a:pPr>
            <a:endParaRPr lang="en-US" sz="2800" b="1" dirty="0">
              <a:solidFill>
                <a:schemeClr val="tx2"/>
              </a:solidFill>
              <a:latin typeface="Rockwell" pitchFamily="18" charset="0"/>
              <a:ea typeface="+mj-ea"/>
              <a:cs typeface="+mj-cs"/>
            </a:endParaRPr>
          </a:p>
          <a:p>
            <a:pPr marL="742950" indent="-742950" eaLnBrk="0" hangingPunct="0">
              <a:buFontTx/>
              <a:buAutoNum type="arabicPeriod"/>
              <a:defRPr/>
            </a:pPr>
            <a:r>
              <a:rPr lang="en-US" sz="2800" b="1" dirty="0">
                <a:solidFill>
                  <a:schemeClr val="tx2"/>
                </a:solidFill>
                <a:latin typeface="Rockwell" pitchFamily="18" charset="0"/>
                <a:ea typeface="+mj-ea"/>
                <a:cs typeface="+mj-cs"/>
              </a:rPr>
              <a:t>Is there a deficit in phonological processing?</a:t>
            </a:r>
          </a:p>
          <a:p>
            <a:pPr marL="742950" indent="-742950" eaLnBrk="0" hangingPunct="0">
              <a:buFontTx/>
              <a:buAutoNum type="arabicPeriod"/>
              <a:defRPr/>
            </a:pPr>
            <a:endParaRPr lang="en-US" sz="2800" b="1" dirty="0">
              <a:solidFill>
                <a:schemeClr val="tx2"/>
              </a:solidFill>
              <a:latin typeface="Rockwell" pitchFamily="18" charset="0"/>
              <a:ea typeface="+mj-ea"/>
              <a:cs typeface="+mj-cs"/>
            </a:endParaRPr>
          </a:p>
          <a:p>
            <a:pPr marL="742950" indent="-742950" eaLnBrk="0" hangingPunct="0">
              <a:buFontTx/>
              <a:buAutoNum type="arabicPeriod"/>
              <a:defRPr/>
            </a:pPr>
            <a:r>
              <a:rPr lang="en-US" sz="2800" b="1" dirty="0">
                <a:solidFill>
                  <a:schemeClr val="tx2"/>
                </a:solidFill>
                <a:latin typeface="Rockwell" pitchFamily="18" charset="0"/>
                <a:ea typeface="+mj-ea"/>
                <a:cs typeface="+mj-cs"/>
              </a:rPr>
              <a:t>Are there academic and phonological processing deficits unexpected in relation to the student’s other cognitive abilities?</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8000" y="217714"/>
            <a:ext cx="8302171" cy="7465121"/>
          </a:xfrm>
          <a:prstGeom prst="rect">
            <a:avLst/>
          </a:prstGeom>
          <a:noFill/>
        </p:spPr>
        <p:txBody>
          <a:bodyPr wrap="square" rtlCol="0">
            <a:spAutoFit/>
          </a:bodyPr>
          <a:lstStyle/>
          <a:p>
            <a:r>
              <a:rPr lang="en-GB" dirty="0" smtClean="0">
                <a:latin typeface="Rockwell" pitchFamily="18" charset="0"/>
              </a:rPr>
              <a:t>The correct answers are:</a:t>
            </a:r>
          </a:p>
          <a:p>
            <a:endParaRPr lang="en-US" dirty="0" smtClean="0">
              <a:latin typeface="Rockwell" pitchFamily="18" charset="0"/>
            </a:endParaRPr>
          </a:p>
          <a:p>
            <a:pPr marL="457200" lvl="0" indent="-457200">
              <a:buFont typeface="+mj-lt"/>
              <a:buAutoNum type="arabicPeriod"/>
            </a:pPr>
            <a:r>
              <a:rPr lang="en-GB" dirty="0" smtClean="0">
                <a:latin typeface="Rockwell" pitchFamily="18" charset="0"/>
              </a:rPr>
              <a:t>The Disability Adviser is also an academic member of staff.</a:t>
            </a:r>
            <a:endParaRPr lang="en-US" dirty="0" smtClean="0">
              <a:latin typeface="Rockwell" pitchFamily="18" charset="0"/>
            </a:endParaRPr>
          </a:p>
          <a:p>
            <a:pPr marL="457200" lvl="0" indent="-457200">
              <a:buFont typeface="+mj-lt"/>
              <a:buAutoNum type="arabicPeriod"/>
            </a:pPr>
            <a:r>
              <a:rPr lang="en-GB" dirty="0" smtClean="0">
                <a:latin typeface="Rockwell" pitchFamily="18" charset="0"/>
              </a:rPr>
              <a:t>The Disability Support services will provide training to seconded staff.</a:t>
            </a:r>
          </a:p>
          <a:p>
            <a:pPr marL="457200" lvl="0" indent="-457200">
              <a:buFont typeface="+mj-lt"/>
              <a:buAutoNum type="arabicPeriod"/>
            </a:pPr>
            <a:endParaRPr lang="en-US" dirty="0" smtClean="0">
              <a:latin typeface="Rockwell" pitchFamily="18" charset="0"/>
            </a:endParaRPr>
          </a:p>
          <a:p>
            <a:r>
              <a:rPr lang="en-GB" b="1" dirty="0" smtClean="0">
                <a:latin typeface="Rockwell" pitchFamily="18" charset="0"/>
              </a:rPr>
              <a:t>Reflection </a:t>
            </a:r>
            <a:endParaRPr lang="en-US" dirty="0" smtClean="0">
              <a:latin typeface="Rockwell" pitchFamily="18" charset="0"/>
            </a:endParaRPr>
          </a:p>
          <a:p>
            <a:r>
              <a:rPr lang="en-GB" dirty="0" smtClean="0">
                <a:latin typeface="Rockwell" pitchFamily="18" charset="0"/>
              </a:rPr>
              <a:t>Did you get the questions correct? Are you confused now? This is because the meaning of the passage has been altered to illustrate the fact that some students with dyslexia perceive the meaning of a word or phrase as its exact opposite.</a:t>
            </a:r>
          </a:p>
          <a:p>
            <a:endParaRPr lang="en-GB" dirty="0" smtClean="0">
              <a:latin typeface="Rockwell" pitchFamily="18" charset="0"/>
            </a:endParaRPr>
          </a:p>
          <a:p>
            <a:endParaRPr lang="en-US" dirty="0" smtClean="0">
              <a:latin typeface="Rockwell" pitchFamily="18" charset="0"/>
            </a:endParaRPr>
          </a:p>
          <a:p>
            <a:r>
              <a:rPr lang="en-GB" dirty="0" smtClean="0">
                <a:latin typeface="Rockwell" pitchFamily="18" charset="0"/>
              </a:rPr>
              <a:t>Here is the original passage:</a:t>
            </a:r>
            <a:endParaRPr lang="en-US" dirty="0" smtClean="0">
              <a:latin typeface="Rockwell" pitchFamily="18" charset="0"/>
            </a:endParaRPr>
          </a:p>
          <a:p>
            <a:r>
              <a:rPr lang="en-GB" dirty="0" smtClean="0">
                <a:latin typeface="Rockwell" pitchFamily="18" charset="0"/>
              </a:rPr>
              <a:t>"The UTPA Disability Adviser, who is also an academic member of staff in the Department of Computation at UTPA, will provide specific training sessions for staff to enable them to develop course materials that are well structured and multi-sensory, that will enhance the learning opportunities for all students. Both Disability Support services will provide dyslexia-specific expertise and training for seconded members of staff, and staff from the Access Summit Centre will provide training and support.“</a:t>
            </a:r>
          </a:p>
          <a:p>
            <a:endParaRPr lang="en-GB" dirty="0" smtClean="0">
              <a:latin typeface="Rockwell" pitchFamily="18" charset="0"/>
            </a:endParaRPr>
          </a:p>
          <a:p>
            <a:r>
              <a:rPr lang="en-US" b="1" dirty="0" smtClean="0">
                <a:latin typeface="Rockwell" pitchFamily="18" charset="0"/>
              </a:rPr>
              <a:t>3. Struggling to link multiple words together: </a:t>
            </a:r>
            <a:r>
              <a:rPr lang="en-US" b="1" i="1" dirty="0" smtClean="0">
                <a:latin typeface="Rockwell" pitchFamily="18" charset="0"/>
              </a:rPr>
              <a:t>Even if individual words can be read without a problem</a:t>
            </a:r>
            <a:r>
              <a:rPr lang="en-US" b="1" dirty="0" smtClean="0">
                <a:latin typeface="Rockwell" pitchFamily="18" charset="0"/>
              </a:rPr>
              <a:t> .  (</a:t>
            </a:r>
            <a:r>
              <a:rPr lang="en-US" b="1" dirty="0" err="1" smtClean="0">
                <a:latin typeface="Rockwell" pitchFamily="18" charset="0"/>
              </a:rPr>
              <a:t>Gvs</a:t>
            </a:r>
            <a:r>
              <a:rPr lang="en-US" b="1" dirty="0" smtClean="0">
                <a:latin typeface="Rockwell" pitchFamily="18" charset="0"/>
              </a:rPr>
              <a:t>/</a:t>
            </a:r>
            <a:r>
              <a:rPr lang="en-US" b="1" dirty="0" err="1" smtClean="0">
                <a:latin typeface="Rockwell" pitchFamily="18" charset="0"/>
              </a:rPr>
              <a:t>Gsm</a:t>
            </a:r>
            <a:r>
              <a:rPr lang="en-US" b="1" dirty="0" smtClean="0">
                <a:latin typeface="Rockwell" pitchFamily="18" charset="0"/>
              </a:rPr>
              <a:t>)</a:t>
            </a:r>
          </a:p>
          <a:p>
            <a:pPr lvl="0"/>
            <a:endParaRPr lang="en-GB" sz="2400" dirty="0" smtClean="0">
              <a:latin typeface="Rockwell" pitchFamily="18" charset="0"/>
            </a:endParaRPr>
          </a:p>
          <a:p>
            <a:pPr lvl="0"/>
            <a:endParaRPr lang="en-US" sz="2400" dirty="0" smtClean="0">
              <a:latin typeface="Rockwell" pitchFamily="18" charset="0"/>
            </a:endParaRPr>
          </a:p>
          <a:p>
            <a:pPr>
              <a:lnSpc>
                <a:spcPct val="95000"/>
              </a:lnSpc>
            </a:pPr>
            <a:endParaRPr lang="en-US" dirty="0"/>
          </a:p>
        </p:txBody>
      </p:sp>
      <p:sp>
        <p:nvSpPr>
          <p:cNvPr id="3" name="Rectangle 2"/>
          <p:cNvSpPr/>
          <p:nvPr/>
        </p:nvSpPr>
        <p:spPr>
          <a:xfrm>
            <a:off x="449943" y="5965371"/>
            <a:ext cx="7953828" cy="682172"/>
          </a:xfrm>
          <a:prstGeom prst="rect">
            <a:avLst/>
          </a:prstGeom>
          <a:noFill/>
          <a:ln w="15875" cmpd="dbl">
            <a:solidFill>
              <a:schemeClr val="tx1">
                <a:alpha val="8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42685" y="1711552"/>
            <a:ext cx="8229600" cy="1143000"/>
          </a:xfrm>
        </p:spPr>
        <p:txBody>
          <a:bodyPr/>
          <a:lstStyle/>
          <a:p>
            <a:pPr algn="ctr">
              <a:defRPr/>
            </a:pPr>
            <a:r>
              <a:rPr lang="en-US" dirty="0" smtClean="0">
                <a:latin typeface="Rockwell" pitchFamily="18" charset="0"/>
              </a:rPr>
              <a:t>Electronic Profile Sheet</a:t>
            </a:r>
            <a:endParaRPr lang="en-US" dirty="0">
              <a:latin typeface="Rockwell" pitchFamily="18" charset="0"/>
            </a:endParaRPr>
          </a:p>
        </p:txBody>
      </p:sp>
      <p:sp>
        <p:nvSpPr>
          <p:cNvPr id="6" name="Title 4"/>
          <p:cNvSpPr txBox="1">
            <a:spLocks/>
          </p:cNvSpPr>
          <p:nvPr/>
        </p:nvSpPr>
        <p:spPr>
          <a:xfrm>
            <a:off x="609599" y="3083152"/>
            <a:ext cx="8229600" cy="1143000"/>
          </a:xfrm>
          <a:prstGeom prst="rect">
            <a:avLst/>
          </a:prstGeom>
        </p:spPr>
        <p:txBody>
          <a:bodyPr anchor="ctr">
            <a:normAutofit/>
            <a:scene3d>
              <a:camera prst="orthographicFront"/>
              <a:lightRig rig="soft" dir="t"/>
            </a:scene3d>
            <a:sp3d prstMaterial="softEdge">
              <a:bevelT w="25400" h="25400"/>
            </a:sp3d>
          </a:bodyPr>
          <a:lstStyle/>
          <a:p>
            <a:pPr algn="ctr" eaLnBrk="0" hangingPunct="0">
              <a:defRPr/>
            </a:pPr>
            <a:r>
              <a:rPr lang="en-US" sz="4100" b="1" dirty="0">
                <a:solidFill>
                  <a:schemeClr val="tx2"/>
                </a:solidFill>
                <a:latin typeface="Rockwell" pitchFamily="18" charset="0"/>
                <a:ea typeface="+mj-ea"/>
                <a:cs typeface="+mj-cs"/>
              </a:rPr>
              <a:t>Easy to Use Template</a:t>
            </a:r>
          </a:p>
        </p:txBody>
      </p:sp>
    </p:spTree>
  </p:cSld>
  <p:clrMapOvr>
    <a:masterClrMapping/>
  </p:clrMapOvr>
  <p:transition spd="med">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3"/>
          <p:cNvSpPr txBox="1">
            <a:spLocks noChangeArrowheads="1"/>
          </p:cNvSpPr>
          <p:nvPr/>
        </p:nvSpPr>
        <p:spPr bwMode="auto">
          <a:xfrm>
            <a:off x="663575" y="1003300"/>
            <a:ext cx="1917700" cy="2308225"/>
          </a:xfrm>
          <a:prstGeom prst="rect">
            <a:avLst/>
          </a:prstGeom>
          <a:noFill/>
          <a:ln w="9525">
            <a:noFill/>
            <a:miter lim="800000"/>
            <a:headEnd/>
            <a:tailEnd/>
          </a:ln>
        </p:spPr>
        <p:txBody>
          <a:bodyPr>
            <a:spAutoFit/>
          </a:bodyPr>
          <a:lstStyle/>
          <a:p>
            <a:r>
              <a:rPr lang="en-US" dirty="0">
                <a:latin typeface="Rockwell" pitchFamily="18" charset="0"/>
              </a:rPr>
              <a:t>This form is hyperlinked .</a:t>
            </a:r>
          </a:p>
          <a:p>
            <a:endParaRPr lang="en-US" dirty="0">
              <a:latin typeface="Rockwell" pitchFamily="18" charset="0"/>
            </a:endParaRPr>
          </a:p>
          <a:p>
            <a:r>
              <a:rPr lang="en-US" dirty="0">
                <a:latin typeface="Rockwell" pitchFamily="18" charset="0"/>
              </a:rPr>
              <a:t>Just click on it and it will take you to the interactive document.</a:t>
            </a:r>
          </a:p>
        </p:txBody>
      </p:sp>
      <p:pic>
        <p:nvPicPr>
          <p:cNvPr id="39940" name="Picture 5">
            <a:hlinkClick r:id="rId3" action="ppaction://hlinkfile"/>
          </p:cNvPr>
          <p:cNvPicPr>
            <a:picLocks noChangeAspect="1" noChangeArrowheads="1"/>
          </p:cNvPicPr>
          <p:nvPr/>
        </p:nvPicPr>
        <p:blipFill>
          <a:blip r:embed="rId4" cstate="print"/>
          <a:srcRect l="1500" t="27600" r="78000" b="15601"/>
          <a:stretch>
            <a:fillRect/>
          </a:stretch>
        </p:blipFill>
        <p:spPr bwMode="auto">
          <a:xfrm>
            <a:off x="3521075" y="514350"/>
            <a:ext cx="5245100" cy="6343650"/>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TextBox 4"/>
          <p:cNvSpPr txBox="1">
            <a:spLocks noChangeArrowheads="1"/>
          </p:cNvSpPr>
          <p:nvPr/>
        </p:nvSpPr>
        <p:spPr bwMode="auto">
          <a:xfrm>
            <a:off x="519113" y="879475"/>
            <a:ext cx="3235325" cy="1323975"/>
          </a:xfrm>
          <a:prstGeom prst="rect">
            <a:avLst/>
          </a:prstGeom>
          <a:noFill/>
          <a:ln w="9525">
            <a:noFill/>
            <a:miter lim="800000"/>
            <a:headEnd/>
            <a:tailEnd/>
          </a:ln>
        </p:spPr>
        <p:txBody>
          <a:bodyPr wrap="none">
            <a:spAutoFit/>
          </a:bodyPr>
          <a:lstStyle/>
          <a:p>
            <a:r>
              <a:rPr lang="en-US" sz="4000" dirty="0">
                <a:solidFill>
                  <a:schemeClr val="accent2"/>
                </a:solidFill>
                <a:latin typeface="Rockwell" pitchFamily="18" charset="0"/>
              </a:rPr>
              <a:t>Case Studies</a:t>
            </a:r>
          </a:p>
          <a:p>
            <a:r>
              <a:rPr lang="en-US" sz="4000" dirty="0">
                <a:solidFill>
                  <a:schemeClr val="accent2"/>
                </a:solidFill>
                <a:latin typeface="Rockwell" pitchFamily="18" charset="0"/>
              </a:rPr>
              <a:t>&amp;</a:t>
            </a:r>
          </a:p>
        </p:txBody>
      </p:sp>
      <p:sp>
        <p:nvSpPr>
          <p:cNvPr id="40964" name="TextBox 4">
            <a:hlinkClick r:id="rId3" action="ppaction://hlinkfile"/>
          </p:cNvPr>
          <p:cNvSpPr txBox="1">
            <a:spLocks noChangeArrowheads="1"/>
          </p:cNvSpPr>
          <p:nvPr/>
        </p:nvSpPr>
        <p:spPr bwMode="auto">
          <a:xfrm>
            <a:off x="479425" y="2166938"/>
            <a:ext cx="3863975" cy="708025"/>
          </a:xfrm>
          <a:prstGeom prst="rect">
            <a:avLst/>
          </a:prstGeom>
          <a:noFill/>
          <a:ln w="9525">
            <a:noFill/>
            <a:miter lim="800000"/>
            <a:headEnd/>
            <a:tailEnd/>
          </a:ln>
        </p:spPr>
        <p:txBody>
          <a:bodyPr wrap="none">
            <a:spAutoFit/>
          </a:bodyPr>
          <a:lstStyle/>
          <a:p>
            <a:r>
              <a:rPr lang="en-US" sz="4000" dirty="0">
                <a:solidFill>
                  <a:schemeClr val="accent2"/>
                </a:solidFill>
                <a:latin typeface="Rockwell" pitchFamily="18" charset="0"/>
              </a:rPr>
              <a:t>Sample Reports</a:t>
            </a:r>
          </a:p>
        </p:txBody>
      </p:sp>
      <p:pic>
        <p:nvPicPr>
          <p:cNvPr id="3074" name="Picture 2" descr="C:\Documents and Settings\buchanan\Local Settings\Temporary Internet Files\Content.IE5\LRHOUINR\MP900399402[1].jpg"/>
          <p:cNvPicPr>
            <a:picLocks noChangeAspect="1" noChangeArrowheads="1"/>
          </p:cNvPicPr>
          <p:nvPr/>
        </p:nvPicPr>
        <p:blipFill>
          <a:blip r:embed="rId4" cstate="print"/>
          <a:srcRect/>
          <a:stretch>
            <a:fillRect/>
          </a:stretch>
        </p:blipFill>
        <p:spPr bwMode="auto">
          <a:xfrm>
            <a:off x="4713514" y="2757715"/>
            <a:ext cx="3688510" cy="3688510"/>
          </a:xfrm>
          <a:prstGeom prst="rect">
            <a:avLst/>
          </a:prstGeom>
          <a:noFill/>
        </p:spPr>
      </p:pic>
      <p:sp>
        <p:nvSpPr>
          <p:cNvPr id="5" name="Rectangle 4"/>
          <p:cNvSpPr/>
          <p:nvPr/>
        </p:nvSpPr>
        <p:spPr>
          <a:xfrm>
            <a:off x="7431314" y="1"/>
            <a:ext cx="1712686" cy="245837"/>
          </a:xfrm>
          <a:prstGeom prst="rect">
            <a:avLst/>
          </a:prstGeom>
        </p:spPr>
        <p:txBody>
          <a:bodyPr wrap="square">
            <a:spAutoFit/>
          </a:bodyPr>
          <a:lstStyle/>
          <a:p>
            <a:pPr>
              <a:lnSpc>
                <a:spcPct val="95000"/>
              </a:lnSpc>
            </a:pPr>
            <a:r>
              <a:rPr lang="en-US" sz="1050" dirty="0" smtClean="0"/>
              <a:t>Handout </a:t>
            </a:r>
            <a:r>
              <a:rPr lang="en-US" sz="1050" dirty="0" smtClean="0"/>
              <a:t>pp. 14 - 21</a:t>
            </a:r>
            <a:endParaRPr lang="en-US" sz="1050" dirty="0"/>
          </a:p>
        </p:txBody>
      </p:sp>
    </p:spTree>
  </p:cSld>
  <p:clrMapOvr>
    <a:masterClrMapping/>
  </p:clrMapOvr>
  <p:transition spd="med">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ChangeArrowheads="1"/>
          </p:cNvSpPr>
          <p:nvPr/>
        </p:nvSpPr>
        <p:spPr bwMode="auto">
          <a:xfrm>
            <a:off x="681038" y="1900238"/>
            <a:ext cx="7431087" cy="3778250"/>
          </a:xfrm>
          <a:prstGeom prst="rect">
            <a:avLst/>
          </a:prstGeom>
          <a:noFill/>
          <a:ln w="9525">
            <a:noFill/>
            <a:miter lim="800000"/>
            <a:headEnd/>
            <a:tailEnd/>
          </a:ln>
        </p:spPr>
        <p:txBody>
          <a:bodyPr anchor="b"/>
          <a:lstStyle/>
          <a:p>
            <a:r>
              <a:rPr lang="en-US" sz="2400" b="1" dirty="0">
                <a:latin typeface="Rockwell" pitchFamily="18" charset="0"/>
              </a:rPr>
              <a:t>Joey is a fifth grade student who has a history of Reading difficulties.   He was retained in the first grade and has never passed a state reading exam and has had to attend summer school every year.   Joey’s teachers report that he is a hard worker and will always try his best.  They also note that he has some difficulty with remembering  instructions and math processes.  His parents report that they spend from three to four hours every evening doing homework.  </a:t>
            </a:r>
            <a:endParaRPr lang="en-US" sz="2400" dirty="0">
              <a:latin typeface="Rockwell" pitchFamily="18" charset="0"/>
            </a:endParaRPr>
          </a:p>
        </p:txBody>
      </p:sp>
      <p:sp>
        <p:nvSpPr>
          <p:cNvPr id="41987" name="TextBox 9"/>
          <p:cNvSpPr txBox="1">
            <a:spLocks noChangeArrowheads="1"/>
          </p:cNvSpPr>
          <p:nvPr/>
        </p:nvSpPr>
        <p:spPr bwMode="auto">
          <a:xfrm>
            <a:off x="841375" y="457200"/>
            <a:ext cx="7212013" cy="769938"/>
          </a:xfrm>
          <a:prstGeom prst="rect">
            <a:avLst/>
          </a:prstGeom>
          <a:noFill/>
          <a:ln w="9525">
            <a:noFill/>
            <a:miter lim="800000"/>
            <a:headEnd/>
            <a:tailEnd/>
          </a:ln>
        </p:spPr>
        <p:txBody>
          <a:bodyPr>
            <a:spAutoFit/>
          </a:bodyPr>
          <a:lstStyle/>
          <a:p>
            <a:r>
              <a:rPr lang="en-US" sz="4400" dirty="0">
                <a:solidFill>
                  <a:schemeClr val="accent2"/>
                </a:solidFill>
                <a:latin typeface="Rockwell" pitchFamily="18" charset="0"/>
              </a:rPr>
              <a:t>Case Study: Joey, 5</a:t>
            </a:r>
            <a:r>
              <a:rPr lang="en-US" sz="4400" baseline="30000" dirty="0">
                <a:solidFill>
                  <a:schemeClr val="accent2"/>
                </a:solidFill>
                <a:latin typeface="Rockwell" pitchFamily="18" charset="0"/>
              </a:rPr>
              <a:t>th</a:t>
            </a:r>
            <a:r>
              <a:rPr lang="en-US" sz="4400" dirty="0">
                <a:solidFill>
                  <a:schemeClr val="accent2"/>
                </a:solidFill>
                <a:latin typeface="Rockwell" pitchFamily="18" charset="0"/>
              </a:rPr>
              <a:t> Grade</a:t>
            </a:r>
          </a:p>
        </p:txBody>
      </p:sp>
    </p:spTree>
  </p:cSld>
  <p:clrMapOvr>
    <a:masterClrMapping/>
  </p:clrMapOvr>
  <p:transition spd="med">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ChangeArrowheads="1"/>
          </p:cNvSpPr>
          <p:nvPr/>
        </p:nvSpPr>
        <p:spPr bwMode="auto">
          <a:xfrm>
            <a:off x="931863" y="-76200"/>
            <a:ext cx="7158037" cy="889000"/>
          </a:xfrm>
          <a:prstGeom prst="rect">
            <a:avLst/>
          </a:prstGeom>
          <a:noFill/>
          <a:ln w="9525">
            <a:noFill/>
            <a:miter lim="800000"/>
            <a:headEnd/>
            <a:tailEnd/>
          </a:ln>
        </p:spPr>
        <p:txBody>
          <a:bodyPr anchor="b"/>
          <a:lstStyle/>
          <a:p>
            <a:r>
              <a:rPr lang="en-US" sz="4400" dirty="0">
                <a:solidFill>
                  <a:schemeClr val="accent2"/>
                </a:solidFill>
                <a:latin typeface="Garamond" pitchFamily="18" charset="0"/>
              </a:rPr>
              <a:t>Case Study:  Joey 5</a:t>
            </a:r>
            <a:r>
              <a:rPr lang="en-US" sz="4400" baseline="30000" dirty="0">
                <a:solidFill>
                  <a:schemeClr val="accent2"/>
                </a:solidFill>
                <a:latin typeface="Garamond" pitchFamily="18" charset="0"/>
              </a:rPr>
              <a:t>th</a:t>
            </a:r>
            <a:r>
              <a:rPr lang="en-US" sz="4400" dirty="0">
                <a:solidFill>
                  <a:schemeClr val="accent2"/>
                </a:solidFill>
                <a:latin typeface="Garamond" pitchFamily="18" charset="0"/>
              </a:rPr>
              <a:t> Grader</a:t>
            </a:r>
          </a:p>
        </p:txBody>
      </p:sp>
      <p:sp>
        <p:nvSpPr>
          <p:cNvPr id="43011" name="TextBox 12"/>
          <p:cNvSpPr txBox="1">
            <a:spLocks noChangeArrowheads="1"/>
          </p:cNvSpPr>
          <p:nvPr/>
        </p:nvSpPr>
        <p:spPr bwMode="auto">
          <a:xfrm>
            <a:off x="4165600" y="884238"/>
            <a:ext cx="4540251" cy="3477875"/>
          </a:xfrm>
          <a:prstGeom prst="rect">
            <a:avLst/>
          </a:prstGeom>
          <a:noFill/>
          <a:ln w="9525">
            <a:noFill/>
            <a:miter lim="800000"/>
            <a:headEnd/>
            <a:tailEnd/>
          </a:ln>
        </p:spPr>
        <p:txBody>
          <a:bodyPr wrap="square">
            <a:spAutoFit/>
          </a:bodyPr>
          <a:lstStyle/>
          <a:p>
            <a:r>
              <a:rPr lang="en-US" sz="2000" b="1" dirty="0">
                <a:latin typeface="Rockwell" pitchFamily="18" charset="0"/>
              </a:rPr>
              <a:t>Listening Comprehension</a:t>
            </a:r>
          </a:p>
          <a:p>
            <a:r>
              <a:rPr lang="en-US" sz="2000" b="1" dirty="0">
                <a:latin typeface="Rockwell" pitchFamily="18" charset="0"/>
              </a:rPr>
              <a:t>	</a:t>
            </a:r>
            <a:r>
              <a:rPr lang="en-US" sz="2000" b="1" dirty="0" smtClean="0">
                <a:latin typeface="Rockwell" pitchFamily="18" charset="0"/>
              </a:rPr>
              <a:t>	100</a:t>
            </a:r>
            <a:endParaRPr lang="en-US" sz="2000" b="1" dirty="0">
              <a:latin typeface="Rockwell" pitchFamily="18" charset="0"/>
            </a:endParaRPr>
          </a:p>
          <a:p>
            <a:endParaRPr lang="en-US" sz="2000" dirty="0">
              <a:latin typeface="Rockwell" pitchFamily="18" charset="0"/>
            </a:endParaRPr>
          </a:p>
          <a:p>
            <a:r>
              <a:rPr lang="en-US" sz="2000" b="1" dirty="0">
                <a:latin typeface="Rockwell" pitchFamily="18" charset="0"/>
              </a:rPr>
              <a:t>Basic Reading/Word Recognition</a:t>
            </a:r>
          </a:p>
          <a:p>
            <a:r>
              <a:rPr lang="en-US" sz="2000" b="1" dirty="0">
                <a:latin typeface="Rockwell" pitchFamily="18" charset="0"/>
              </a:rPr>
              <a:t>	</a:t>
            </a:r>
            <a:r>
              <a:rPr lang="en-US" sz="2000" b="1" dirty="0" smtClean="0">
                <a:latin typeface="Rockwell" pitchFamily="18" charset="0"/>
              </a:rPr>
              <a:t>	90</a:t>
            </a:r>
            <a:endParaRPr lang="en-US" sz="2000" b="1" dirty="0">
              <a:latin typeface="Rockwell" pitchFamily="18" charset="0"/>
            </a:endParaRPr>
          </a:p>
          <a:p>
            <a:r>
              <a:rPr lang="en-US" sz="2000" b="1" dirty="0">
                <a:latin typeface="Rockwell" pitchFamily="18" charset="0"/>
              </a:rPr>
              <a:t>	</a:t>
            </a:r>
            <a:endParaRPr lang="en-US" sz="2000" dirty="0">
              <a:latin typeface="Rockwell" pitchFamily="18" charset="0"/>
            </a:endParaRPr>
          </a:p>
          <a:p>
            <a:r>
              <a:rPr lang="en-US" sz="2000" b="1" dirty="0">
                <a:latin typeface="Rockwell" pitchFamily="18" charset="0"/>
              </a:rPr>
              <a:t>Nonsense </a:t>
            </a:r>
            <a:r>
              <a:rPr lang="en-US" sz="2000" b="1" dirty="0" smtClean="0">
                <a:latin typeface="Rockwell" pitchFamily="18" charset="0"/>
              </a:rPr>
              <a:t>Words	</a:t>
            </a:r>
          </a:p>
          <a:p>
            <a:r>
              <a:rPr lang="en-US" sz="2000" b="1" dirty="0" smtClean="0">
                <a:latin typeface="Rockwell" pitchFamily="18" charset="0"/>
              </a:rPr>
              <a:t>		85</a:t>
            </a:r>
            <a:endParaRPr lang="en-US" sz="2000" b="1" dirty="0">
              <a:latin typeface="Rockwell" pitchFamily="18" charset="0"/>
            </a:endParaRPr>
          </a:p>
          <a:p>
            <a:endParaRPr lang="en-US" sz="2000" dirty="0">
              <a:latin typeface="Rockwell" pitchFamily="18" charset="0"/>
            </a:endParaRPr>
          </a:p>
          <a:p>
            <a:r>
              <a:rPr lang="en-US" sz="2000" b="1" dirty="0">
                <a:latin typeface="Rockwell" pitchFamily="18" charset="0"/>
              </a:rPr>
              <a:t>Reading Comprehension	</a:t>
            </a:r>
            <a:endParaRPr lang="en-US" sz="2000" b="1" dirty="0" smtClean="0">
              <a:latin typeface="Rockwell" pitchFamily="18" charset="0"/>
            </a:endParaRPr>
          </a:p>
          <a:p>
            <a:r>
              <a:rPr lang="en-US" sz="2000" b="1" dirty="0" smtClean="0">
                <a:latin typeface="Rockwell" pitchFamily="18" charset="0"/>
              </a:rPr>
              <a:t>		67</a:t>
            </a:r>
            <a:endParaRPr lang="en-US" sz="2000" dirty="0">
              <a:latin typeface="Rockwell" pitchFamily="18" charset="0"/>
            </a:endParaRPr>
          </a:p>
        </p:txBody>
      </p:sp>
      <p:sp>
        <p:nvSpPr>
          <p:cNvPr id="43012" name="TextBox 13"/>
          <p:cNvSpPr txBox="1">
            <a:spLocks noChangeArrowheads="1"/>
          </p:cNvSpPr>
          <p:nvPr/>
        </p:nvSpPr>
        <p:spPr bwMode="auto">
          <a:xfrm>
            <a:off x="769257" y="890588"/>
            <a:ext cx="2835956" cy="2862262"/>
          </a:xfrm>
          <a:prstGeom prst="rect">
            <a:avLst/>
          </a:prstGeom>
          <a:noFill/>
          <a:ln w="9525">
            <a:noFill/>
            <a:miter lim="800000"/>
            <a:headEnd/>
            <a:tailEnd/>
          </a:ln>
        </p:spPr>
        <p:txBody>
          <a:bodyPr wrap="square">
            <a:spAutoFit/>
          </a:bodyPr>
          <a:lstStyle/>
          <a:p>
            <a:r>
              <a:rPr lang="en-US" sz="2000" b="1" dirty="0">
                <a:latin typeface="Rockwell" pitchFamily="18" charset="0"/>
              </a:rPr>
              <a:t>Cognitive Processing Scores</a:t>
            </a:r>
            <a:endParaRPr lang="en-US" sz="2000" dirty="0">
              <a:latin typeface="Rockwell" pitchFamily="18" charset="0"/>
            </a:endParaRPr>
          </a:p>
          <a:p>
            <a:r>
              <a:rPr lang="en-US" sz="2000" b="1" dirty="0" err="1">
                <a:latin typeface="Rockwell" pitchFamily="18" charset="0"/>
              </a:rPr>
              <a:t>Gc</a:t>
            </a:r>
            <a:r>
              <a:rPr lang="en-US" sz="2000" b="1" dirty="0">
                <a:latin typeface="Rockwell" pitchFamily="18" charset="0"/>
              </a:rPr>
              <a:t>	98</a:t>
            </a:r>
            <a:endParaRPr lang="en-US" sz="2000" dirty="0">
              <a:latin typeface="Rockwell" pitchFamily="18" charset="0"/>
            </a:endParaRPr>
          </a:p>
          <a:p>
            <a:r>
              <a:rPr lang="en-US" sz="2000" b="1" dirty="0" err="1">
                <a:latin typeface="Rockwell" pitchFamily="18" charset="0"/>
              </a:rPr>
              <a:t>Glr</a:t>
            </a:r>
            <a:r>
              <a:rPr lang="en-US" sz="2000" b="1" dirty="0">
                <a:latin typeface="Rockwell" pitchFamily="18" charset="0"/>
              </a:rPr>
              <a:t>	85</a:t>
            </a:r>
            <a:endParaRPr lang="en-US" sz="2000" dirty="0">
              <a:latin typeface="Rockwell" pitchFamily="18" charset="0"/>
            </a:endParaRPr>
          </a:p>
          <a:p>
            <a:r>
              <a:rPr lang="en-US" sz="2000" b="1" dirty="0" err="1">
                <a:latin typeface="Rockwell" pitchFamily="18" charset="0"/>
              </a:rPr>
              <a:t>Gv</a:t>
            </a:r>
            <a:r>
              <a:rPr lang="en-US" sz="2000" b="1" dirty="0">
                <a:latin typeface="Rockwell" pitchFamily="18" charset="0"/>
              </a:rPr>
              <a:t>	101</a:t>
            </a:r>
            <a:endParaRPr lang="en-US" sz="2000" dirty="0">
              <a:latin typeface="Rockwell" pitchFamily="18" charset="0"/>
            </a:endParaRPr>
          </a:p>
          <a:p>
            <a:r>
              <a:rPr lang="en-US" sz="2000" b="1" dirty="0" err="1">
                <a:latin typeface="Rockwell" pitchFamily="18" charset="0"/>
              </a:rPr>
              <a:t>Gf</a:t>
            </a:r>
            <a:r>
              <a:rPr lang="en-US" sz="2000" b="1" dirty="0">
                <a:latin typeface="Rockwell" pitchFamily="18" charset="0"/>
              </a:rPr>
              <a:t>	79</a:t>
            </a:r>
            <a:endParaRPr lang="en-US" sz="2000" dirty="0">
              <a:latin typeface="Rockwell" pitchFamily="18" charset="0"/>
            </a:endParaRPr>
          </a:p>
          <a:p>
            <a:r>
              <a:rPr lang="en-US" sz="2000" b="1" dirty="0">
                <a:latin typeface="Rockwell" pitchFamily="18" charset="0"/>
              </a:rPr>
              <a:t>Gs	101</a:t>
            </a:r>
            <a:endParaRPr lang="en-US" sz="2000" dirty="0">
              <a:latin typeface="Rockwell" pitchFamily="18" charset="0"/>
            </a:endParaRPr>
          </a:p>
          <a:p>
            <a:r>
              <a:rPr lang="en-US" sz="2000" b="1" i="1" dirty="0" err="1">
                <a:latin typeface="Rockwell" pitchFamily="18" charset="0"/>
              </a:rPr>
              <a:t>Gsm</a:t>
            </a:r>
            <a:r>
              <a:rPr lang="en-US" sz="2000" b="1" i="1" dirty="0">
                <a:latin typeface="Rockwell" pitchFamily="18" charset="0"/>
              </a:rPr>
              <a:t>	72</a:t>
            </a:r>
            <a:endParaRPr lang="en-US" sz="2000" i="1" dirty="0">
              <a:latin typeface="Rockwell" pitchFamily="18" charset="0"/>
            </a:endParaRPr>
          </a:p>
          <a:p>
            <a:r>
              <a:rPr lang="en-US" sz="2000" b="1" i="1" dirty="0" err="1">
                <a:latin typeface="Rockwell" pitchFamily="18" charset="0"/>
              </a:rPr>
              <a:t>Ga</a:t>
            </a:r>
            <a:r>
              <a:rPr lang="en-US" sz="2000" b="1" i="1" dirty="0">
                <a:latin typeface="Rockwell" pitchFamily="18" charset="0"/>
              </a:rPr>
              <a:t>	103</a:t>
            </a:r>
            <a:endParaRPr lang="en-US" sz="2000" i="1" dirty="0">
              <a:latin typeface="Rockwell" pitchFamily="18" charset="0"/>
            </a:endParaRPr>
          </a:p>
        </p:txBody>
      </p:sp>
      <p:sp>
        <p:nvSpPr>
          <p:cNvPr id="9" name="TextBox 8"/>
          <p:cNvSpPr txBox="1">
            <a:spLocks noChangeArrowheads="1"/>
          </p:cNvSpPr>
          <p:nvPr/>
        </p:nvSpPr>
        <p:spPr bwMode="auto">
          <a:xfrm>
            <a:off x="739775" y="4092575"/>
            <a:ext cx="812800" cy="523875"/>
          </a:xfrm>
          <a:prstGeom prst="rect">
            <a:avLst/>
          </a:prstGeom>
          <a:noFill/>
          <a:ln w="9525">
            <a:noFill/>
            <a:miter lim="800000"/>
            <a:headEnd/>
            <a:tailEnd/>
          </a:ln>
        </p:spPr>
        <p:txBody>
          <a:bodyPr>
            <a:spAutoFit/>
          </a:bodyPr>
          <a:lstStyle/>
          <a:p>
            <a:r>
              <a:rPr lang="en-US" sz="2800" dirty="0">
                <a:solidFill>
                  <a:schemeClr val="accent2"/>
                </a:solidFill>
              </a:rPr>
              <a:t>100</a:t>
            </a:r>
          </a:p>
        </p:txBody>
      </p:sp>
      <p:sp>
        <p:nvSpPr>
          <p:cNvPr id="10" name="TextBox 9"/>
          <p:cNvSpPr txBox="1">
            <a:spLocks noChangeArrowheads="1"/>
          </p:cNvSpPr>
          <p:nvPr/>
        </p:nvSpPr>
        <p:spPr bwMode="auto">
          <a:xfrm>
            <a:off x="1574800" y="4476750"/>
            <a:ext cx="696913" cy="523875"/>
          </a:xfrm>
          <a:prstGeom prst="rect">
            <a:avLst/>
          </a:prstGeom>
          <a:noFill/>
          <a:ln w="9525">
            <a:noFill/>
            <a:miter lim="800000"/>
            <a:headEnd/>
            <a:tailEnd/>
          </a:ln>
        </p:spPr>
        <p:txBody>
          <a:bodyPr>
            <a:spAutoFit/>
          </a:bodyPr>
          <a:lstStyle/>
          <a:p>
            <a:r>
              <a:rPr lang="en-US" sz="2800" dirty="0">
                <a:solidFill>
                  <a:schemeClr val="accent2"/>
                </a:solidFill>
              </a:rPr>
              <a:t>67</a:t>
            </a:r>
          </a:p>
        </p:txBody>
      </p:sp>
      <p:sp>
        <p:nvSpPr>
          <p:cNvPr id="11" name="TextBox 10"/>
          <p:cNvSpPr txBox="1">
            <a:spLocks noChangeArrowheads="1"/>
          </p:cNvSpPr>
          <p:nvPr/>
        </p:nvSpPr>
        <p:spPr bwMode="auto">
          <a:xfrm>
            <a:off x="2293938" y="5051425"/>
            <a:ext cx="696912" cy="523875"/>
          </a:xfrm>
          <a:prstGeom prst="rect">
            <a:avLst/>
          </a:prstGeom>
          <a:noFill/>
          <a:ln w="9525">
            <a:noFill/>
            <a:miter lim="800000"/>
            <a:headEnd/>
            <a:tailEnd/>
          </a:ln>
        </p:spPr>
        <p:txBody>
          <a:bodyPr>
            <a:spAutoFit/>
          </a:bodyPr>
          <a:lstStyle/>
          <a:p>
            <a:r>
              <a:rPr lang="en-US" sz="2800" dirty="0">
                <a:solidFill>
                  <a:schemeClr val="accent2"/>
                </a:solidFill>
              </a:rPr>
              <a:t>90</a:t>
            </a:r>
          </a:p>
        </p:txBody>
      </p:sp>
      <p:sp>
        <p:nvSpPr>
          <p:cNvPr id="12" name="TextBox 11"/>
          <p:cNvSpPr txBox="1">
            <a:spLocks noChangeArrowheads="1"/>
          </p:cNvSpPr>
          <p:nvPr/>
        </p:nvSpPr>
        <p:spPr bwMode="auto">
          <a:xfrm>
            <a:off x="3157538" y="5567363"/>
            <a:ext cx="696912" cy="523875"/>
          </a:xfrm>
          <a:prstGeom prst="rect">
            <a:avLst/>
          </a:prstGeom>
          <a:noFill/>
          <a:ln w="9525">
            <a:noFill/>
            <a:miter lim="800000"/>
            <a:headEnd/>
            <a:tailEnd/>
          </a:ln>
        </p:spPr>
        <p:txBody>
          <a:bodyPr>
            <a:spAutoFit/>
          </a:bodyPr>
          <a:lstStyle/>
          <a:p>
            <a:r>
              <a:rPr lang="en-US" sz="2800" dirty="0">
                <a:solidFill>
                  <a:schemeClr val="accent2"/>
                </a:solidFill>
              </a:rPr>
              <a:t>85</a:t>
            </a:r>
          </a:p>
        </p:txBody>
      </p:sp>
      <p:cxnSp>
        <p:nvCxnSpPr>
          <p:cNvPr id="14" name="Straight Connector 13"/>
          <p:cNvCxnSpPr/>
          <p:nvPr/>
        </p:nvCxnSpPr>
        <p:spPr>
          <a:xfrm>
            <a:off x="827088" y="4572000"/>
            <a:ext cx="68103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285081" y="4768057"/>
            <a:ext cx="434975" cy="142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509713" y="5006975"/>
            <a:ext cx="58102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H="1">
            <a:off x="1785144" y="5312569"/>
            <a:ext cx="623887" cy="158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105025" y="5602288"/>
            <a:ext cx="827088" cy="301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2714625" y="5819776"/>
            <a:ext cx="43497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932113" y="6038850"/>
            <a:ext cx="782637"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3025" name="TextBox 18"/>
          <p:cNvSpPr txBox="1">
            <a:spLocks noChangeArrowheads="1"/>
          </p:cNvSpPr>
          <p:nvPr/>
        </p:nvSpPr>
        <p:spPr bwMode="auto">
          <a:xfrm>
            <a:off x="754063" y="4848225"/>
            <a:ext cx="552450" cy="368300"/>
          </a:xfrm>
          <a:prstGeom prst="rect">
            <a:avLst/>
          </a:prstGeom>
          <a:noFill/>
          <a:ln w="9525">
            <a:noFill/>
            <a:miter lim="800000"/>
            <a:headEnd/>
            <a:tailEnd/>
          </a:ln>
        </p:spPr>
        <p:txBody>
          <a:bodyPr>
            <a:spAutoFit/>
          </a:bodyPr>
          <a:lstStyle/>
          <a:p>
            <a:r>
              <a:rPr lang="en-US"/>
              <a:t>LC</a:t>
            </a:r>
          </a:p>
        </p:txBody>
      </p:sp>
      <p:sp>
        <p:nvSpPr>
          <p:cNvPr id="43026" name="TextBox 22"/>
          <p:cNvSpPr txBox="1">
            <a:spLocks noChangeArrowheads="1"/>
          </p:cNvSpPr>
          <p:nvPr/>
        </p:nvSpPr>
        <p:spPr bwMode="auto">
          <a:xfrm>
            <a:off x="1408113" y="5370513"/>
            <a:ext cx="550862" cy="369887"/>
          </a:xfrm>
          <a:prstGeom prst="rect">
            <a:avLst/>
          </a:prstGeom>
          <a:noFill/>
          <a:ln w="9525">
            <a:noFill/>
            <a:miter lim="800000"/>
            <a:headEnd/>
            <a:tailEnd/>
          </a:ln>
        </p:spPr>
        <p:txBody>
          <a:bodyPr>
            <a:spAutoFit/>
          </a:bodyPr>
          <a:lstStyle/>
          <a:p>
            <a:r>
              <a:rPr lang="en-US"/>
              <a:t>RC</a:t>
            </a:r>
          </a:p>
        </p:txBody>
      </p:sp>
      <p:sp>
        <p:nvSpPr>
          <p:cNvPr id="43027" name="TextBox 23"/>
          <p:cNvSpPr txBox="1">
            <a:spLocks noChangeArrowheads="1"/>
          </p:cNvSpPr>
          <p:nvPr/>
        </p:nvSpPr>
        <p:spPr bwMode="auto">
          <a:xfrm>
            <a:off x="2068513" y="5827713"/>
            <a:ext cx="573087" cy="369887"/>
          </a:xfrm>
          <a:prstGeom prst="rect">
            <a:avLst/>
          </a:prstGeom>
          <a:noFill/>
          <a:ln w="9525">
            <a:noFill/>
            <a:miter lim="800000"/>
            <a:headEnd/>
            <a:tailEnd/>
          </a:ln>
        </p:spPr>
        <p:txBody>
          <a:bodyPr>
            <a:spAutoFit/>
          </a:bodyPr>
          <a:lstStyle/>
          <a:p>
            <a:r>
              <a:rPr lang="en-US" dirty="0" smtClean="0"/>
              <a:t>WI</a:t>
            </a:r>
            <a:endParaRPr lang="en-US" dirty="0"/>
          </a:p>
        </p:txBody>
      </p:sp>
      <p:sp>
        <p:nvSpPr>
          <p:cNvPr id="43028" name="TextBox 25"/>
          <p:cNvSpPr txBox="1">
            <a:spLocks noChangeArrowheads="1"/>
          </p:cNvSpPr>
          <p:nvPr/>
        </p:nvSpPr>
        <p:spPr bwMode="auto">
          <a:xfrm>
            <a:off x="3005138" y="6110288"/>
            <a:ext cx="593725" cy="369887"/>
          </a:xfrm>
          <a:prstGeom prst="rect">
            <a:avLst/>
          </a:prstGeom>
          <a:noFill/>
          <a:ln w="9525">
            <a:noFill/>
            <a:miter lim="800000"/>
            <a:headEnd/>
            <a:tailEnd/>
          </a:ln>
        </p:spPr>
        <p:txBody>
          <a:bodyPr>
            <a:spAutoFit/>
          </a:bodyPr>
          <a:lstStyle/>
          <a:p>
            <a:r>
              <a:rPr lang="en-US" dirty="0" smtClean="0"/>
              <a:t>WA</a:t>
            </a:r>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9"/>
          <p:cNvSpPr txBox="1">
            <a:spLocks noChangeArrowheads="1"/>
          </p:cNvSpPr>
          <p:nvPr/>
        </p:nvSpPr>
        <p:spPr bwMode="auto">
          <a:xfrm>
            <a:off x="841375" y="457200"/>
            <a:ext cx="7212013" cy="769938"/>
          </a:xfrm>
          <a:prstGeom prst="rect">
            <a:avLst/>
          </a:prstGeom>
          <a:noFill/>
          <a:ln w="9525">
            <a:noFill/>
            <a:miter lim="800000"/>
            <a:headEnd/>
            <a:tailEnd/>
          </a:ln>
        </p:spPr>
        <p:txBody>
          <a:bodyPr>
            <a:spAutoFit/>
          </a:bodyPr>
          <a:lstStyle/>
          <a:p>
            <a:r>
              <a:rPr lang="en-US" sz="4400" dirty="0">
                <a:solidFill>
                  <a:schemeClr val="accent2"/>
                </a:solidFill>
                <a:latin typeface="Rockwell" pitchFamily="18" charset="0"/>
              </a:rPr>
              <a:t>Additional </a:t>
            </a:r>
            <a:r>
              <a:rPr lang="en-US" sz="4400" dirty="0" smtClean="0">
                <a:solidFill>
                  <a:schemeClr val="accent2"/>
                </a:solidFill>
                <a:latin typeface="Rockwell" pitchFamily="18" charset="0"/>
              </a:rPr>
              <a:t>Assessments</a:t>
            </a:r>
            <a:endParaRPr lang="en-US" sz="4400" dirty="0">
              <a:solidFill>
                <a:schemeClr val="accent2"/>
              </a:solidFill>
              <a:latin typeface="Rockwell" pitchFamily="18" charset="0"/>
            </a:endParaRPr>
          </a:p>
        </p:txBody>
      </p:sp>
      <p:sp>
        <p:nvSpPr>
          <p:cNvPr id="44036" name="TextBox 5"/>
          <p:cNvSpPr txBox="1">
            <a:spLocks noChangeArrowheads="1"/>
          </p:cNvSpPr>
          <p:nvPr/>
        </p:nvSpPr>
        <p:spPr bwMode="auto">
          <a:xfrm>
            <a:off x="1074738" y="1741488"/>
            <a:ext cx="5994400" cy="4248150"/>
          </a:xfrm>
          <a:prstGeom prst="rect">
            <a:avLst/>
          </a:prstGeom>
          <a:noFill/>
          <a:ln w="9525">
            <a:noFill/>
            <a:miter lim="800000"/>
            <a:headEnd/>
            <a:tailEnd/>
          </a:ln>
        </p:spPr>
        <p:txBody>
          <a:bodyPr>
            <a:spAutoFit/>
          </a:bodyPr>
          <a:lstStyle/>
          <a:p>
            <a:r>
              <a:rPr lang="en-US" dirty="0">
                <a:latin typeface="Rockwell" pitchFamily="18" charset="0"/>
              </a:rPr>
              <a:t>GORT</a:t>
            </a:r>
          </a:p>
          <a:p>
            <a:pPr lvl="1">
              <a:buFont typeface="Arial" charset="0"/>
              <a:buChar char="•"/>
            </a:pPr>
            <a:r>
              <a:rPr lang="en-US" dirty="0">
                <a:latin typeface="Rockwell" pitchFamily="18" charset="0"/>
              </a:rPr>
              <a:t>Rate   			10</a:t>
            </a:r>
          </a:p>
          <a:p>
            <a:pPr lvl="1">
              <a:buFont typeface="Arial" charset="0"/>
              <a:buChar char="•"/>
            </a:pPr>
            <a:r>
              <a:rPr lang="en-US" dirty="0">
                <a:latin typeface="Rockwell" pitchFamily="18" charset="0"/>
              </a:rPr>
              <a:t>Accuracy 			</a:t>
            </a:r>
            <a:r>
              <a:rPr lang="en-US" dirty="0" smtClean="0">
                <a:latin typeface="Rockwell" pitchFamily="18" charset="0"/>
              </a:rPr>
              <a:t>  9</a:t>
            </a:r>
            <a:endParaRPr lang="en-US" dirty="0">
              <a:latin typeface="Rockwell" pitchFamily="18" charset="0"/>
            </a:endParaRPr>
          </a:p>
          <a:p>
            <a:pPr lvl="1">
              <a:buFont typeface="Arial" charset="0"/>
              <a:buChar char="•"/>
            </a:pPr>
            <a:r>
              <a:rPr lang="en-US" dirty="0">
                <a:latin typeface="Rockwell" pitchFamily="18" charset="0"/>
              </a:rPr>
              <a:t>Fluency			</a:t>
            </a:r>
            <a:r>
              <a:rPr lang="en-US" dirty="0" smtClean="0">
                <a:latin typeface="Rockwell" pitchFamily="18" charset="0"/>
              </a:rPr>
              <a:t>  9</a:t>
            </a:r>
            <a:endParaRPr lang="en-US" dirty="0">
              <a:latin typeface="Rockwell" pitchFamily="18" charset="0"/>
            </a:endParaRPr>
          </a:p>
          <a:p>
            <a:pPr>
              <a:buFont typeface="Arial" charset="0"/>
              <a:buChar char="•"/>
            </a:pPr>
            <a:endParaRPr lang="en-US" dirty="0">
              <a:latin typeface="Rockwell" pitchFamily="18" charset="0"/>
            </a:endParaRPr>
          </a:p>
          <a:p>
            <a:r>
              <a:rPr lang="en-US" dirty="0">
                <a:latin typeface="Rockwell" pitchFamily="18" charset="0"/>
              </a:rPr>
              <a:t>CTOPP</a:t>
            </a:r>
          </a:p>
          <a:p>
            <a:pPr lvl="1">
              <a:buFont typeface="Arial" charset="0"/>
              <a:buChar char="•"/>
            </a:pPr>
            <a:r>
              <a:rPr lang="en-US" dirty="0">
                <a:latin typeface="Rockwell" pitchFamily="18" charset="0"/>
              </a:rPr>
              <a:t>Phonological Awareness	95</a:t>
            </a:r>
          </a:p>
          <a:p>
            <a:pPr lvl="1">
              <a:buFont typeface="Arial" charset="0"/>
              <a:buChar char="•"/>
            </a:pPr>
            <a:r>
              <a:rPr lang="en-US" dirty="0">
                <a:latin typeface="Rockwell" pitchFamily="18" charset="0"/>
              </a:rPr>
              <a:t>Phonological Memory	</a:t>
            </a:r>
            <a:r>
              <a:rPr lang="en-US" dirty="0" smtClean="0">
                <a:latin typeface="Rockwell" pitchFamily="18" charset="0"/>
              </a:rPr>
              <a:t>90</a:t>
            </a:r>
            <a:endParaRPr lang="en-US" dirty="0">
              <a:latin typeface="Rockwell" pitchFamily="18" charset="0"/>
            </a:endParaRPr>
          </a:p>
          <a:p>
            <a:pPr lvl="1">
              <a:buFont typeface="Arial" charset="0"/>
              <a:buChar char="•"/>
            </a:pPr>
            <a:r>
              <a:rPr lang="en-US" dirty="0">
                <a:latin typeface="Rockwell" pitchFamily="18" charset="0"/>
              </a:rPr>
              <a:t>Rapid Naming		101</a:t>
            </a:r>
          </a:p>
          <a:p>
            <a:pPr>
              <a:buFont typeface="Arial" charset="0"/>
              <a:buChar char="•"/>
            </a:pPr>
            <a:endParaRPr lang="en-US" dirty="0">
              <a:latin typeface="Rockwell" pitchFamily="18" charset="0"/>
            </a:endParaRPr>
          </a:p>
          <a:p>
            <a:r>
              <a:rPr lang="en-US" dirty="0">
                <a:latin typeface="Rockwell" pitchFamily="18" charset="0"/>
              </a:rPr>
              <a:t>TOWRE			</a:t>
            </a:r>
          </a:p>
          <a:p>
            <a:pPr lvl="1">
              <a:buFont typeface="Arial" charset="0"/>
              <a:buChar char="•"/>
            </a:pPr>
            <a:r>
              <a:rPr lang="en-US" dirty="0">
                <a:latin typeface="Rockwell" pitchFamily="18" charset="0"/>
              </a:rPr>
              <a:t>Sight Word Efficiency	</a:t>
            </a:r>
            <a:r>
              <a:rPr lang="en-US" dirty="0" smtClean="0">
                <a:latin typeface="Rockwell" pitchFamily="18" charset="0"/>
              </a:rPr>
              <a:t>86</a:t>
            </a:r>
            <a:endParaRPr lang="en-US" dirty="0">
              <a:latin typeface="Rockwell" pitchFamily="18" charset="0"/>
            </a:endParaRPr>
          </a:p>
          <a:p>
            <a:pPr lvl="1">
              <a:buFont typeface="Arial" charset="0"/>
              <a:buChar char="•"/>
            </a:pPr>
            <a:r>
              <a:rPr lang="en-US" dirty="0">
                <a:latin typeface="Rockwell" pitchFamily="18" charset="0"/>
              </a:rPr>
              <a:t>Phonemic Decoding		85</a:t>
            </a:r>
          </a:p>
          <a:p>
            <a:pPr lvl="1">
              <a:buFont typeface="Arial" charset="0"/>
              <a:buChar char="•"/>
            </a:pPr>
            <a:r>
              <a:rPr lang="en-US" dirty="0">
                <a:latin typeface="Rockwell" pitchFamily="18" charset="0"/>
              </a:rPr>
              <a:t>Total WRE			83</a:t>
            </a:r>
          </a:p>
          <a:p>
            <a:pPr>
              <a:buFont typeface="Arial" charset="0"/>
              <a:buChar char="•"/>
            </a:pPr>
            <a:endParaRPr lang="en-US" dirty="0"/>
          </a:p>
        </p:txBody>
      </p:sp>
    </p:spTree>
  </p:cSld>
  <p:clrMapOvr>
    <a:masterClrMapping/>
  </p:clrMapOvr>
  <p:transition spd="med">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449263" y="623888"/>
            <a:ext cx="7264400" cy="838200"/>
          </a:xfrm>
          <a:prstGeom prst="rect">
            <a:avLst/>
          </a:prstGeom>
          <a:noFill/>
          <a:ln w="9525">
            <a:noFill/>
            <a:miter lim="800000"/>
            <a:headEnd/>
            <a:tailEnd/>
          </a:ln>
        </p:spPr>
        <p:txBody>
          <a:bodyPr anchor="b"/>
          <a:lstStyle/>
          <a:p>
            <a:r>
              <a:rPr lang="en-US" sz="4400" dirty="0">
                <a:solidFill>
                  <a:schemeClr val="accent2"/>
                </a:solidFill>
                <a:latin typeface="Rockwell" pitchFamily="18" charset="0"/>
              </a:rPr>
              <a:t>Case study:  Joey 5</a:t>
            </a:r>
            <a:r>
              <a:rPr lang="en-US" sz="4400" baseline="30000" dirty="0">
                <a:solidFill>
                  <a:schemeClr val="accent2"/>
                </a:solidFill>
                <a:latin typeface="Rockwell" pitchFamily="18" charset="0"/>
              </a:rPr>
              <a:t>th</a:t>
            </a:r>
            <a:r>
              <a:rPr lang="en-US" sz="4400" dirty="0">
                <a:solidFill>
                  <a:schemeClr val="accent2"/>
                </a:solidFill>
                <a:latin typeface="Rockwell" pitchFamily="18" charset="0"/>
              </a:rPr>
              <a:t> grade</a:t>
            </a:r>
          </a:p>
          <a:p>
            <a:r>
              <a:rPr lang="en-US" sz="4400" dirty="0">
                <a:solidFill>
                  <a:schemeClr val="accent2"/>
                </a:solidFill>
                <a:latin typeface="Rockwell" pitchFamily="18" charset="0"/>
              </a:rPr>
              <a:t>Profile Sheet</a:t>
            </a:r>
            <a:r>
              <a:rPr lang="en-US" sz="4400" dirty="0">
                <a:solidFill>
                  <a:schemeClr val="tx2"/>
                </a:solidFill>
                <a:latin typeface="Garamond" pitchFamily="18" charset="0"/>
              </a:rPr>
              <a:t>	</a:t>
            </a:r>
          </a:p>
        </p:txBody>
      </p:sp>
      <p:pic>
        <p:nvPicPr>
          <p:cNvPr id="45060" name="Picture 5">
            <a:hlinkClick r:id="rId3" action="ppaction://hlinkfile"/>
          </p:cNvPr>
          <p:cNvPicPr>
            <a:picLocks noChangeAspect="1" noChangeArrowheads="1"/>
          </p:cNvPicPr>
          <p:nvPr/>
        </p:nvPicPr>
        <p:blipFill>
          <a:blip r:embed="rId4" cstate="print"/>
          <a:srcRect l="1875" t="28751" r="72186" b="12500"/>
          <a:stretch>
            <a:fillRect/>
          </a:stretch>
        </p:blipFill>
        <p:spPr bwMode="auto">
          <a:xfrm>
            <a:off x="4284130" y="1030514"/>
            <a:ext cx="4032329" cy="5312682"/>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ChangeArrowheads="1"/>
          </p:cNvSpPr>
          <p:nvPr/>
        </p:nvSpPr>
        <p:spPr bwMode="auto">
          <a:xfrm>
            <a:off x="801688" y="801688"/>
            <a:ext cx="7264400" cy="685800"/>
          </a:xfrm>
          <a:prstGeom prst="rect">
            <a:avLst/>
          </a:prstGeom>
          <a:noFill/>
          <a:ln w="9525">
            <a:noFill/>
            <a:miter lim="800000"/>
            <a:headEnd/>
            <a:tailEnd/>
          </a:ln>
        </p:spPr>
        <p:txBody>
          <a:bodyPr anchor="b"/>
          <a:lstStyle/>
          <a:p>
            <a:r>
              <a:rPr lang="en-US" sz="4400" dirty="0">
                <a:solidFill>
                  <a:schemeClr val="accent2"/>
                </a:solidFill>
                <a:latin typeface="Rockwell" pitchFamily="18" charset="0"/>
              </a:rPr>
              <a:t>Case study:  Joey 5</a:t>
            </a:r>
            <a:r>
              <a:rPr lang="en-US" sz="4400" baseline="30000" dirty="0">
                <a:solidFill>
                  <a:schemeClr val="accent2"/>
                </a:solidFill>
                <a:latin typeface="Rockwell" pitchFamily="18" charset="0"/>
              </a:rPr>
              <a:t>th</a:t>
            </a:r>
            <a:r>
              <a:rPr lang="en-US" sz="4400" dirty="0">
                <a:solidFill>
                  <a:schemeClr val="accent2"/>
                </a:solidFill>
                <a:latin typeface="Rockwell" pitchFamily="18" charset="0"/>
              </a:rPr>
              <a:t> Grade-Sample Report</a:t>
            </a:r>
            <a:r>
              <a:rPr lang="en-US" sz="4400" dirty="0">
                <a:solidFill>
                  <a:schemeClr val="tx2"/>
                </a:solidFill>
                <a:latin typeface="Garamond" pitchFamily="18" charset="0"/>
              </a:rPr>
              <a:t>	</a:t>
            </a:r>
          </a:p>
        </p:txBody>
      </p:sp>
      <p:pic>
        <p:nvPicPr>
          <p:cNvPr id="46083" name="Picture 12">
            <a:hlinkClick r:id="rId3" action="ppaction://hlinkfile"/>
          </p:cNvPr>
          <p:cNvPicPr>
            <a:picLocks noChangeAspect="1" noChangeArrowheads="1"/>
          </p:cNvPicPr>
          <p:nvPr/>
        </p:nvPicPr>
        <p:blipFill>
          <a:blip r:embed="rId4" cstate="print"/>
          <a:srcRect l="22501" t="22501" r="21562" b="6250"/>
          <a:stretch>
            <a:fillRect/>
          </a:stretch>
        </p:blipFill>
        <p:spPr bwMode="auto">
          <a:xfrm>
            <a:off x="3465513" y="1435100"/>
            <a:ext cx="5678487" cy="5422900"/>
          </a:xfrm>
          <a:prstGeom prst="rect">
            <a:avLst/>
          </a:prstGeom>
          <a:noFill/>
          <a:ln w="9525">
            <a:noFill/>
            <a:miter lim="800000"/>
            <a:headEnd/>
            <a:tailEnd/>
          </a:ln>
        </p:spPr>
      </p:pic>
      <p:sp>
        <p:nvSpPr>
          <p:cNvPr id="46085" name="Rectangle 5"/>
          <p:cNvSpPr>
            <a:spLocks noChangeArrowheads="1"/>
          </p:cNvSpPr>
          <p:nvPr/>
        </p:nvSpPr>
        <p:spPr bwMode="auto">
          <a:xfrm>
            <a:off x="703263" y="1973263"/>
            <a:ext cx="2112962" cy="923330"/>
          </a:xfrm>
          <a:prstGeom prst="rect">
            <a:avLst/>
          </a:prstGeom>
          <a:noFill/>
          <a:ln w="9525">
            <a:noFill/>
            <a:miter lim="800000"/>
            <a:headEnd/>
            <a:tailEnd/>
          </a:ln>
        </p:spPr>
        <p:txBody>
          <a:bodyPr>
            <a:spAutoFit/>
          </a:bodyPr>
          <a:lstStyle/>
          <a:p>
            <a:r>
              <a:rPr lang="en-US" dirty="0" smtClean="0">
                <a:latin typeface="Rockwell" pitchFamily="18" charset="0"/>
              </a:rPr>
              <a:t>Discuss </a:t>
            </a:r>
            <a:r>
              <a:rPr lang="en-US" dirty="0">
                <a:latin typeface="Rockwell" pitchFamily="18" charset="0"/>
              </a:rPr>
              <a:t>your </a:t>
            </a:r>
            <a:r>
              <a:rPr lang="en-US" dirty="0" smtClean="0">
                <a:latin typeface="Rockwell" pitchFamily="18" charset="0"/>
              </a:rPr>
              <a:t>results with your shoulder partner.</a:t>
            </a:r>
            <a:endParaRPr lang="en-US"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ChangeArrowheads="1"/>
          </p:cNvSpPr>
          <p:nvPr/>
        </p:nvSpPr>
        <p:spPr bwMode="auto">
          <a:xfrm>
            <a:off x="801688" y="373063"/>
            <a:ext cx="7264400" cy="685800"/>
          </a:xfrm>
          <a:prstGeom prst="rect">
            <a:avLst/>
          </a:prstGeom>
          <a:noFill/>
          <a:ln w="9525">
            <a:noFill/>
            <a:miter lim="800000"/>
            <a:headEnd/>
            <a:tailEnd/>
          </a:ln>
        </p:spPr>
        <p:txBody>
          <a:bodyPr anchor="b"/>
          <a:lstStyle/>
          <a:p>
            <a:r>
              <a:rPr lang="en-US" sz="4400" dirty="0">
                <a:solidFill>
                  <a:schemeClr val="accent2"/>
                </a:solidFill>
                <a:latin typeface="Rockwell" pitchFamily="18" charset="0"/>
              </a:rPr>
              <a:t>Your Turn… </a:t>
            </a:r>
            <a:r>
              <a:rPr lang="en-US" sz="4400" dirty="0">
                <a:solidFill>
                  <a:schemeClr val="accent2"/>
                </a:solidFill>
                <a:latin typeface="Rockwell" pitchFamily="18" charset="0"/>
                <a:sym typeface="Wingdings" pitchFamily="2" charset="2"/>
              </a:rPr>
              <a:t>   </a:t>
            </a:r>
            <a:r>
              <a:rPr lang="en-US" sz="4400" dirty="0">
                <a:solidFill>
                  <a:schemeClr val="accent2"/>
                </a:solidFill>
                <a:latin typeface="Rockwell" pitchFamily="18" charset="0"/>
              </a:rPr>
              <a:t>Try it!</a:t>
            </a:r>
            <a:r>
              <a:rPr lang="en-US" sz="4400" dirty="0">
                <a:solidFill>
                  <a:schemeClr val="tx2"/>
                </a:solidFill>
                <a:latin typeface="Garamond" pitchFamily="18" charset="0"/>
              </a:rPr>
              <a:t>	</a:t>
            </a:r>
          </a:p>
        </p:txBody>
      </p:sp>
      <p:sp>
        <p:nvSpPr>
          <p:cNvPr id="47107" name="TextBox 7"/>
          <p:cNvSpPr txBox="1">
            <a:spLocks noChangeArrowheads="1"/>
          </p:cNvSpPr>
          <p:nvPr/>
        </p:nvSpPr>
        <p:spPr bwMode="auto">
          <a:xfrm>
            <a:off x="1312863" y="1052513"/>
            <a:ext cx="6194425" cy="5262562"/>
          </a:xfrm>
          <a:prstGeom prst="rect">
            <a:avLst/>
          </a:prstGeom>
          <a:noFill/>
          <a:ln w="9525">
            <a:noFill/>
            <a:miter lim="800000"/>
            <a:headEnd/>
            <a:tailEnd/>
          </a:ln>
        </p:spPr>
        <p:txBody>
          <a:bodyPr>
            <a:spAutoFit/>
          </a:bodyPr>
          <a:lstStyle/>
          <a:p>
            <a:pPr marL="342900" indent="-342900">
              <a:buFont typeface="Arial" charset="0"/>
              <a:buChar char="•"/>
            </a:pPr>
            <a:r>
              <a:rPr lang="en-US" sz="2800" dirty="0">
                <a:latin typeface="Rockwell" pitchFamily="18" charset="0"/>
              </a:rPr>
              <a:t>Read </a:t>
            </a:r>
            <a:r>
              <a:rPr lang="en-US" sz="2800" dirty="0" err="1">
                <a:latin typeface="Rockwell" pitchFamily="18" charset="0"/>
              </a:rPr>
              <a:t>Richy’s</a:t>
            </a:r>
            <a:r>
              <a:rPr lang="en-US" sz="2800" dirty="0">
                <a:latin typeface="Rockwell" pitchFamily="18" charset="0"/>
              </a:rPr>
              <a:t> </a:t>
            </a:r>
            <a:r>
              <a:rPr lang="en-US" sz="2800" dirty="0" smtClean="0">
                <a:latin typeface="Rockwell" pitchFamily="18" charset="0"/>
              </a:rPr>
              <a:t>information.</a:t>
            </a:r>
            <a:endParaRPr lang="en-US" sz="2800" dirty="0">
              <a:latin typeface="Rockwell" pitchFamily="18" charset="0"/>
            </a:endParaRPr>
          </a:p>
          <a:p>
            <a:pPr marL="342900" indent="-342900">
              <a:buFont typeface="Arial" charset="0"/>
              <a:buChar char="•"/>
            </a:pPr>
            <a:endParaRPr lang="en-US" sz="2800" dirty="0">
              <a:latin typeface="Rockwell" pitchFamily="18" charset="0"/>
            </a:endParaRPr>
          </a:p>
          <a:p>
            <a:pPr marL="342900" indent="-342900">
              <a:buFont typeface="Arial" charset="0"/>
              <a:buChar char="•"/>
            </a:pPr>
            <a:r>
              <a:rPr lang="en-US" sz="2800" dirty="0">
                <a:latin typeface="Rockwell" pitchFamily="18" charset="0"/>
              </a:rPr>
              <a:t>Review </a:t>
            </a:r>
            <a:r>
              <a:rPr lang="en-US" sz="2800" dirty="0" err="1">
                <a:latin typeface="Rockwell" pitchFamily="18" charset="0"/>
              </a:rPr>
              <a:t>Richy’s</a:t>
            </a:r>
            <a:r>
              <a:rPr lang="en-US" sz="2800" dirty="0">
                <a:latin typeface="Rockwell" pitchFamily="18" charset="0"/>
              </a:rPr>
              <a:t> preliminary scores and decide if further assessment is required </a:t>
            </a:r>
            <a:r>
              <a:rPr lang="en-US" sz="2800" dirty="0" smtClean="0">
                <a:latin typeface="Rockwell" pitchFamily="18" charset="0"/>
              </a:rPr>
              <a:t>.</a:t>
            </a:r>
            <a:endParaRPr lang="en-US" sz="2800" dirty="0">
              <a:latin typeface="Rockwell" pitchFamily="18" charset="0"/>
            </a:endParaRPr>
          </a:p>
          <a:p>
            <a:pPr marL="342900" indent="-342900"/>
            <a:endParaRPr lang="en-US" sz="2800" dirty="0">
              <a:latin typeface="Rockwell" pitchFamily="18" charset="0"/>
            </a:endParaRPr>
          </a:p>
          <a:p>
            <a:pPr marL="342900" indent="-342900">
              <a:buFont typeface="Arial" charset="0"/>
              <a:buChar char="•"/>
            </a:pPr>
            <a:r>
              <a:rPr lang="en-US" sz="2800" dirty="0">
                <a:latin typeface="Rockwell" pitchFamily="18" charset="0"/>
              </a:rPr>
              <a:t>Analyze profile </a:t>
            </a:r>
            <a:r>
              <a:rPr lang="en-US" sz="2800" dirty="0" smtClean="0">
                <a:latin typeface="Rockwell" pitchFamily="18" charset="0"/>
              </a:rPr>
              <a:t>sheet.</a:t>
            </a:r>
            <a:endParaRPr lang="en-US" sz="2800" dirty="0">
              <a:latin typeface="Rockwell" pitchFamily="18" charset="0"/>
            </a:endParaRPr>
          </a:p>
          <a:p>
            <a:pPr marL="342900" indent="-342900">
              <a:buFont typeface="Arial" charset="0"/>
              <a:buChar char="•"/>
            </a:pPr>
            <a:endParaRPr lang="en-US" sz="2800" dirty="0">
              <a:latin typeface="Rockwell" pitchFamily="18" charset="0"/>
            </a:endParaRPr>
          </a:p>
          <a:p>
            <a:pPr marL="342900" indent="-342900">
              <a:buFont typeface="Arial" charset="0"/>
              <a:buChar char="•"/>
            </a:pPr>
            <a:r>
              <a:rPr lang="en-US" sz="2800" dirty="0">
                <a:latin typeface="Rockwell" pitchFamily="18" charset="0"/>
              </a:rPr>
              <a:t>Turn to the person on either side of you and discuss </a:t>
            </a:r>
            <a:r>
              <a:rPr lang="en-US" sz="2800" dirty="0" smtClean="0">
                <a:latin typeface="Rockwell" pitchFamily="18" charset="0"/>
              </a:rPr>
              <a:t>.</a:t>
            </a:r>
            <a:endParaRPr lang="en-US" sz="2800" dirty="0">
              <a:latin typeface="Rockwell" pitchFamily="18" charset="0"/>
            </a:endParaRPr>
          </a:p>
          <a:p>
            <a:pPr marL="342900" indent="-342900">
              <a:buFont typeface="Arial" charset="0"/>
              <a:buChar char="•"/>
            </a:pPr>
            <a:endParaRPr lang="en-US" sz="2800" dirty="0">
              <a:latin typeface="Rockwell" pitchFamily="18" charset="0"/>
            </a:endParaRPr>
          </a:p>
          <a:p>
            <a:pPr marL="342900" indent="-342900">
              <a:buFont typeface="Arial" charset="0"/>
              <a:buChar char="•"/>
            </a:pPr>
            <a:r>
              <a:rPr lang="en-US" sz="2800" dirty="0">
                <a:latin typeface="Rockwell" pitchFamily="18" charset="0"/>
              </a:rPr>
              <a:t>Fill sample </a:t>
            </a:r>
            <a:r>
              <a:rPr lang="en-US" sz="2800" dirty="0" smtClean="0">
                <a:latin typeface="Rockwell" pitchFamily="18" charset="0"/>
              </a:rPr>
              <a:t>report.</a:t>
            </a:r>
            <a:endParaRPr lang="en-US" sz="28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1093788" y="2430463"/>
            <a:ext cx="7431087" cy="3778250"/>
          </a:xfrm>
          <a:prstGeom prst="rect">
            <a:avLst/>
          </a:prstGeom>
          <a:noFill/>
          <a:ln w="9525">
            <a:noFill/>
            <a:miter lim="800000"/>
            <a:headEnd/>
            <a:tailEnd/>
          </a:ln>
        </p:spPr>
        <p:txBody>
          <a:bodyPr anchor="b"/>
          <a:lstStyle/>
          <a:p>
            <a:r>
              <a:rPr lang="en-US" sz="2400" b="1" dirty="0" err="1">
                <a:latin typeface="Rockwell" pitchFamily="18" charset="0"/>
              </a:rPr>
              <a:t>Richy</a:t>
            </a:r>
            <a:r>
              <a:rPr lang="en-US" sz="2400" b="1" dirty="0">
                <a:latin typeface="Rockwell" pitchFamily="18" charset="0"/>
              </a:rPr>
              <a:t> is a second grade student who has not mastered beginning reading skills.  He has memorized a few words that he can read by rote, but when shown new words he can barely begin to sound them out.  His teachers report that he seems to understand a great deal, yet he is not always articulate.   He will mispronounce many words, leaving off beginning or ends of words.  </a:t>
            </a:r>
            <a:r>
              <a:rPr lang="en-US" sz="2400" b="1" dirty="0" err="1">
                <a:latin typeface="Rockwell" pitchFamily="18" charset="0"/>
              </a:rPr>
              <a:t>Richy</a:t>
            </a:r>
            <a:r>
              <a:rPr lang="en-US" sz="2400" b="1" dirty="0">
                <a:latin typeface="Rockwell" pitchFamily="18" charset="0"/>
              </a:rPr>
              <a:t> has trouble finding the exact words when telling a story.  In his first years of life,  </a:t>
            </a:r>
            <a:r>
              <a:rPr lang="en-US" sz="2400" b="1" dirty="0" err="1">
                <a:latin typeface="Rockwell" pitchFamily="18" charset="0"/>
              </a:rPr>
              <a:t>Richy</a:t>
            </a:r>
            <a:r>
              <a:rPr lang="en-US" sz="2400" b="1" dirty="0">
                <a:latin typeface="Rockwell" pitchFamily="18" charset="0"/>
              </a:rPr>
              <a:t> was so quick to catch on to things that his parents were surprised when he struggled to learn his letters in kindergarten.  </a:t>
            </a:r>
            <a:endParaRPr lang="en-US" sz="2400" dirty="0">
              <a:latin typeface="Rockwell" pitchFamily="18" charset="0"/>
            </a:endParaRPr>
          </a:p>
        </p:txBody>
      </p:sp>
      <p:sp>
        <p:nvSpPr>
          <p:cNvPr id="48131" name="TextBox 9"/>
          <p:cNvSpPr txBox="1">
            <a:spLocks noChangeArrowheads="1"/>
          </p:cNvSpPr>
          <p:nvPr/>
        </p:nvSpPr>
        <p:spPr bwMode="auto">
          <a:xfrm>
            <a:off x="841375" y="457200"/>
            <a:ext cx="7742238" cy="769938"/>
          </a:xfrm>
          <a:prstGeom prst="rect">
            <a:avLst/>
          </a:prstGeom>
          <a:noFill/>
          <a:ln w="9525">
            <a:noFill/>
            <a:miter lim="800000"/>
            <a:headEnd/>
            <a:tailEnd/>
          </a:ln>
        </p:spPr>
        <p:txBody>
          <a:bodyPr>
            <a:spAutoFit/>
          </a:bodyPr>
          <a:lstStyle/>
          <a:p>
            <a:r>
              <a:rPr lang="en-US" sz="4400" dirty="0">
                <a:solidFill>
                  <a:schemeClr val="accent2"/>
                </a:solidFill>
                <a:latin typeface="Rockwell" pitchFamily="18" charset="0"/>
              </a:rPr>
              <a:t>Case Study: </a:t>
            </a:r>
            <a:r>
              <a:rPr lang="en-US" sz="4400" dirty="0" err="1">
                <a:solidFill>
                  <a:schemeClr val="accent2"/>
                </a:solidFill>
                <a:latin typeface="Rockwell" pitchFamily="18" charset="0"/>
              </a:rPr>
              <a:t>Richy</a:t>
            </a:r>
            <a:r>
              <a:rPr lang="en-US" sz="4400" dirty="0">
                <a:solidFill>
                  <a:schemeClr val="accent2"/>
                </a:solidFill>
                <a:latin typeface="Rockwell" pitchFamily="18" charset="0"/>
              </a:rPr>
              <a:t>, 2</a:t>
            </a:r>
            <a:r>
              <a:rPr lang="en-US" sz="4400" baseline="30000" dirty="0">
                <a:solidFill>
                  <a:schemeClr val="accent2"/>
                </a:solidFill>
                <a:latin typeface="Rockwell" pitchFamily="18" charset="0"/>
              </a:rPr>
              <a:t>nd</a:t>
            </a:r>
            <a:r>
              <a:rPr lang="en-US" sz="4400" dirty="0">
                <a:solidFill>
                  <a:schemeClr val="accent2"/>
                </a:solidFill>
                <a:latin typeface="Rockwell" pitchFamily="18" charset="0"/>
              </a:rPr>
              <a:t> Grade </a:t>
            </a:r>
          </a:p>
        </p:txBody>
      </p:sp>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38629" y="188686"/>
            <a:ext cx="7765142" cy="4233467"/>
          </a:xfrm>
          <a:prstGeom prst="rect">
            <a:avLst/>
          </a:prstGeom>
          <a:noFill/>
        </p:spPr>
        <p:txBody>
          <a:bodyPr wrap="square" rtlCol="0">
            <a:spAutoFit/>
          </a:bodyPr>
          <a:lstStyle/>
          <a:p>
            <a:pPr>
              <a:lnSpc>
                <a:spcPct val="150000"/>
              </a:lnSpc>
            </a:pPr>
            <a:r>
              <a:rPr lang="en-GB" sz="2400" dirty="0" smtClean="0">
                <a:latin typeface="Rockwell" pitchFamily="18" charset="0"/>
              </a:rPr>
              <a:t>"</a:t>
            </a:r>
            <a:r>
              <a:rPr lang="en-GB" sz="2400" dirty="0" err="1" smtClean="0">
                <a:latin typeface="Rockwell" pitchFamily="18" charset="0"/>
              </a:rPr>
              <a:t>curent</a:t>
            </a:r>
            <a:r>
              <a:rPr lang="en-GB" sz="2400" dirty="0" smtClean="0">
                <a:latin typeface="Rockwell" pitchFamily="18" charset="0"/>
              </a:rPr>
              <a:t> </a:t>
            </a:r>
            <a:r>
              <a:rPr lang="en-GB" sz="2400" dirty="0" err="1" smtClean="0">
                <a:latin typeface="Rockwell" pitchFamily="18" charset="0"/>
              </a:rPr>
              <a:t>micltae</a:t>
            </a:r>
            <a:r>
              <a:rPr lang="en-GB" sz="2400" dirty="0" smtClean="0">
                <a:latin typeface="Rockwell" pitchFamily="18" charset="0"/>
              </a:rPr>
              <a:t> het in of </a:t>
            </a:r>
            <a:r>
              <a:rPr lang="en-GB" sz="2400" dirty="0" err="1" smtClean="0">
                <a:latin typeface="Rockwell" pitchFamily="18" charset="0"/>
              </a:rPr>
              <a:t>diwennig</a:t>
            </a:r>
            <a:r>
              <a:rPr lang="en-GB" sz="2400" dirty="0" smtClean="0">
                <a:latin typeface="Rockwell" pitchFamily="18" charset="0"/>
              </a:rPr>
              <a:t> </a:t>
            </a:r>
            <a:r>
              <a:rPr lang="en-GB" sz="2400" dirty="0" err="1" smtClean="0">
                <a:latin typeface="Rockwell" pitchFamily="18" charset="0"/>
              </a:rPr>
              <a:t>praticularly</a:t>
            </a:r>
            <a:r>
              <a:rPr lang="en-GB" sz="2400" dirty="0" smtClean="0">
                <a:latin typeface="Rockwell" pitchFamily="18" charset="0"/>
              </a:rPr>
              <a:t> </a:t>
            </a:r>
            <a:r>
              <a:rPr lang="en-GB" sz="2400" dirty="0" err="1" smtClean="0">
                <a:latin typeface="Rockwell" pitchFamily="18" charset="0"/>
              </a:rPr>
              <a:t>pratcipiatino</a:t>
            </a:r>
            <a:r>
              <a:rPr lang="en-GB" sz="2400" dirty="0" smtClean="0">
                <a:latin typeface="Rockwell" pitchFamily="18" charset="0"/>
              </a:rPr>
              <a:t>, in </a:t>
            </a:r>
            <a:r>
              <a:rPr lang="en-GB" sz="2400" dirty="0" err="1" smtClean="0">
                <a:latin typeface="Rockwell" pitchFamily="18" charset="0"/>
              </a:rPr>
              <a:t>tohse</a:t>
            </a:r>
            <a:r>
              <a:rPr lang="en-GB" sz="2400" dirty="0" smtClean="0">
                <a:latin typeface="Rockwell" pitchFamily="18" charset="0"/>
              </a:rPr>
              <a:t> </a:t>
            </a:r>
            <a:r>
              <a:rPr lang="en-GB" sz="2400" dirty="0" err="1" smtClean="0">
                <a:latin typeface="Rockwell" pitchFamily="18" charset="0"/>
              </a:rPr>
              <a:t>stintiutions</a:t>
            </a:r>
            <a:r>
              <a:rPr lang="en-GB" sz="2400" dirty="0" smtClean="0">
                <a:latin typeface="Rockwell" pitchFamily="18" charset="0"/>
              </a:rPr>
              <a:t> that not do </a:t>
            </a:r>
            <a:r>
              <a:rPr lang="en-GB" sz="2400" dirty="0" err="1" smtClean="0">
                <a:latin typeface="Rockwell" pitchFamily="18" charset="0"/>
              </a:rPr>
              <a:t>bratitiollnay</a:t>
            </a:r>
            <a:r>
              <a:rPr lang="en-GB" sz="2400" dirty="0" smtClean="0">
                <a:latin typeface="Rockwell" pitchFamily="18" charset="0"/>
              </a:rPr>
              <a:t> offer unit a '</a:t>
            </a:r>
            <a:r>
              <a:rPr lang="en-GB" sz="2400" dirty="0" err="1" smtClean="0">
                <a:latin typeface="Rockwell" pitchFamily="18" charset="0"/>
              </a:rPr>
              <a:t>leanirng-ruppost</a:t>
            </a:r>
            <a:r>
              <a:rPr lang="en-GB" sz="2400" dirty="0" smtClean="0">
                <a:latin typeface="Rockwell" pitchFamily="18" charset="0"/>
              </a:rPr>
              <a:t>', it will </a:t>
            </a:r>
            <a:r>
              <a:rPr lang="en-GB" sz="2400" dirty="0" err="1" smtClean="0">
                <a:latin typeface="Rockwell" pitchFamily="18" charset="0"/>
              </a:rPr>
              <a:t>vepro</a:t>
            </a:r>
            <a:r>
              <a:rPr lang="en-GB" sz="2400" dirty="0" smtClean="0">
                <a:latin typeface="Rockwell" pitchFamily="18" charset="0"/>
              </a:rPr>
              <a:t> to </a:t>
            </a:r>
            <a:r>
              <a:rPr lang="en-GB" sz="2400" dirty="0" err="1" smtClean="0">
                <a:latin typeface="Rockwell" pitchFamily="18" charset="0"/>
              </a:rPr>
              <a:t>invaluadle</a:t>
            </a:r>
            <a:r>
              <a:rPr lang="en-GB" sz="2400" dirty="0" smtClean="0">
                <a:latin typeface="Rockwell" pitchFamily="18" charset="0"/>
              </a:rPr>
              <a:t> staff to </a:t>
            </a:r>
            <a:r>
              <a:rPr lang="en-GB" sz="2400" dirty="0" err="1" smtClean="0">
                <a:latin typeface="Rockwell" pitchFamily="18" charset="0"/>
              </a:rPr>
              <a:t>medcrae</a:t>
            </a:r>
            <a:r>
              <a:rPr lang="en-GB" sz="2400" dirty="0" smtClean="0">
                <a:latin typeface="Rockwell" pitchFamily="18" charset="0"/>
              </a:rPr>
              <a:t> new </a:t>
            </a:r>
            <a:r>
              <a:rPr lang="en-GB" sz="2400" dirty="0" err="1" smtClean="0">
                <a:latin typeface="Rockwell" pitchFamily="18" charset="0"/>
              </a:rPr>
              <a:t>mehtosb</a:t>
            </a:r>
            <a:r>
              <a:rPr lang="en-GB" sz="2400" dirty="0" smtClean="0">
                <a:latin typeface="Rockwell" pitchFamily="18" charset="0"/>
              </a:rPr>
              <a:t> to </a:t>
            </a:r>
            <a:r>
              <a:rPr lang="en-GB" sz="2400" dirty="0" err="1" smtClean="0">
                <a:latin typeface="Rockwell" pitchFamily="18" charset="0"/>
              </a:rPr>
              <a:t>pruboce</a:t>
            </a:r>
            <a:r>
              <a:rPr lang="en-GB" sz="2400" dirty="0" smtClean="0">
                <a:latin typeface="Rockwell" pitchFamily="18" charset="0"/>
              </a:rPr>
              <a:t> </a:t>
            </a:r>
            <a:r>
              <a:rPr lang="en-GB" sz="2400" dirty="0" err="1" smtClean="0">
                <a:latin typeface="Rockwell" pitchFamily="18" charset="0"/>
              </a:rPr>
              <a:t>crouse</a:t>
            </a:r>
            <a:r>
              <a:rPr lang="en-GB" sz="2400" dirty="0" smtClean="0">
                <a:latin typeface="Rockwell" pitchFamily="18" charset="0"/>
              </a:rPr>
              <a:t> </a:t>
            </a:r>
            <a:r>
              <a:rPr lang="en-GB" sz="2400" dirty="0" err="1" smtClean="0">
                <a:latin typeface="Rockwell" pitchFamily="18" charset="0"/>
              </a:rPr>
              <a:t>matrelias</a:t>
            </a:r>
            <a:r>
              <a:rPr lang="en-GB" sz="2400" dirty="0" smtClean="0">
                <a:latin typeface="Rockwell" pitchFamily="18" charset="0"/>
              </a:rPr>
              <a:t> and teaching and, or to gain an </a:t>
            </a:r>
            <a:r>
              <a:rPr lang="en-GB" sz="2400" dirty="0" err="1" smtClean="0">
                <a:latin typeface="Rockwell" pitchFamily="18" charset="0"/>
              </a:rPr>
              <a:t>stannbigunder</a:t>
            </a:r>
            <a:r>
              <a:rPr lang="en-GB" sz="2400" dirty="0" smtClean="0">
                <a:latin typeface="Rockwell" pitchFamily="18" charset="0"/>
              </a:rPr>
              <a:t> of the </a:t>
            </a:r>
            <a:r>
              <a:rPr lang="en-GB" sz="2400" dirty="0" err="1" smtClean="0">
                <a:latin typeface="Rockwell" pitchFamily="18" charset="0"/>
              </a:rPr>
              <a:t>ffiberent</a:t>
            </a:r>
            <a:r>
              <a:rPr lang="en-GB" sz="2400" dirty="0" smtClean="0">
                <a:latin typeface="Rockwell" pitchFamily="18" charset="0"/>
              </a:rPr>
              <a:t> </a:t>
            </a:r>
            <a:r>
              <a:rPr lang="en-GB" sz="2400" dirty="0" err="1" smtClean="0">
                <a:latin typeface="Rockwell" pitchFamily="18" charset="0"/>
              </a:rPr>
              <a:t>pytes</a:t>
            </a:r>
            <a:r>
              <a:rPr lang="en-GB" sz="2400" dirty="0" smtClean="0">
                <a:latin typeface="Rockwell" pitchFamily="18" charset="0"/>
              </a:rPr>
              <a:t> of </a:t>
            </a:r>
            <a:r>
              <a:rPr lang="en-GB" sz="2400" dirty="0" err="1" smtClean="0">
                <a:latin typeface="Rockwell" pitchFamily="18" charset="0"/>
              </a:rPr>
              <a:t>bifficulties</a:t>
            </a:r>
            <a:r>
              <a:rPr lang="en-GB" sz="2400" dirty="0" smtClean="0">
                <a:latin typeface="Rockwell" pitchFamily="18" charset="0"/>
              </a:rPr>
              <a:t> </a:t>
            </a:r>
            <a:r>
              <a:rPr lang="en-GB" sz="2400" dirty="0" err="1" smtClean="0">
                <a:latin typeface="Rockwell" pitchFamily="18" charset="0"/>
              </a:rPr>
              <a:t>roganisational</a:t>
            </a:r>
            <a:r>
              <a:rPr lang="en-GB" sz="2400" dirty="0" smtClean="0">
                <a:latin typeface="Rockwell" pitchFamily="18" charset="0"/>
              </a:rPr>
              <a:t> that </a:t>
            </a:r>
            <a:r>
              <a:rPr lang="en-GB" sz="2400" dirty="0" err="1" smtClean="0">
                <a:latin typeface="Rockwell" pitchFamily="18" charset="0"/>
              </a:rPr>
              <a:t>dsylexic</a:t>
            </a:r>
            <a:r>
              <a:rPr lang="en-GB" sz="2400" dirty="0" smtClean="0">
                <a:latin typeface="Rockwell" pitchFamily="18" charset="0"/>
              </a:rPr>
              <a:t> </a:t>
            </a:r>
            <a:r>
              <a:rPr lang="en-GB" sz="2400" dirty="0" err="1" smtClean="0">
                <a:latin typeface="Rockwell" pitchFamily="18" charset="0"/>
              </a:rPr>
              <a:t>tsuednts</a:t>
            </a:r>
            <a:r>
              <a:rPr lang="en-GB" sz="2400" dirty="0" smtClean="0">
                <a:latin typeface="Rockwell" pitchFamily="18" charset="0"/>
              </a:rPr>
              <a:t> have."</a:t>
            </a:r>
            <a:endParaRPr lang="en-US" sz="2400" dirty="0" smtClean="0">
              <a:latin typeface="Rockwell" pitchFamily="18" charset="0"/>
            </a:endParaRPr>
          </a:p>
          <a:p>
            <a:pPr>
              <a:lnSpc>
                <a:spcPct val="95000"/>
              </a:lnSpc>
            </a:pPr>
            <a:endParaRPr lang="en-US" dirty="0"/>
          </a:p>
        </p:txBody>
      </p:sp>
      <p:sp>
        <p:nvSpPr>
          <p:cNvPr id="3" name="TextBox 2"/>
          <p:cNvSpPr txBox="1"/>
          <p:nvPr/>
        </p:nvSpPr>
        <p:spPr>
          <a:xfrm>
            <a:off x="537029" y="4601029"/>
            <a:ext cx="8040913" cy="2202141"/>
          </a:xfrm>
          <a:prstGeom prst="rect">
            <a:avLst/>
          </a:prstGeom>
          <a:noFill/>
        </p:spPr>
        <p:txBody>
          <a:bodyPr wrap="square" rtlCol="0">
            <a:spAutoFit/>
          </a:bodyPr>
          <a:lstStyle/>
          <a:p>
            <a:r>
              <a:rPr lang="en-GB" sz="2000" b="1" dirty="0" smtClean="0">
                <a:latin typeface="Rockwell" pitchFamily="18" charset="0"/>
              </a:rPr>
              <a:t>Questions</a:t>
            </a:r>
          </a:p>
          <a:p>
            <a:endParaRPr lang="en-US" sz="2000" dirty="0" smtClean="0">
              <a:latin typeface="Rockwell" pitchFamily="18" charset="0"/>
            </a:endParaRPr>
          </a:p>
          <a:p>
            <a:pPr lvl="0"/>
            <a:r>
              <a:rPr lang="en-GB" sz="2000" dirty="0" smtClean="0">
                <a:latin typeface="Rockwell" pitchFamily="18" charset="0"/>
              </a:rPr>
              <a:t>1. What kind of participation is mentioned in the passage?</a:t>
            </a:r>
          </a:p>
          <a:p>
            <a:pPr lvl="0"/>
            <a:endParaRPr lang="en-US" sz="2000" dirty="0" smtClean="0">
              <a:latin typeface="Rockwell" pitchFamily="18" charset="0"/>
            </a:endParaRPr>
          </a:p>
          <a:p>
            <a:pPr lvl="0"/>
            <a:r>
              <a:rPr lang="en-GB" sz="2000" dirty="0" smtClean="0">
                <a:latin typeface="Rockwell" pitchFamily="18" charset="0"/>
              </a:rPr>
              <a:t>2. For what kinds of difficulties is it invaluable for staff to have 	knowledge?</a:t>
            </a:r>
            <a:endParaRPr lang="en-US" sz="2000" dirty="0" smtClean="0">
              <a:latin typeface="Rockwell" pitchFamily="18" charset="0"/>
            </a:endParaRP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ChangeArrowheads="1"/>
          </p:cNvSpPr>
          <p:nvPr/>
        </p:nvSpPr>
        <p:spPr bwMode="auto">
          <a:xfrm>
            <a:off x="990600" y="1"/>
            <a:ext cx="7264400" cy="1320800"/>
          </a:xfrm>
          <a:prstGeom prst="rect">
            <a:avLst/>
          </a:prstGeom>
          <a:noFill/>
          <a:ln w="9525">
            <a:noFill/>
            <a:miter lim="800000"/>
            <a:headEnd/>
            <a:tailEnd/>
          </a:ln>
        </p:spPr>
        <p:txBody>
          <a:bodyPr anchor="b"/>
          <a:lstStyle/>
          <a:p>
            <a:endParaRPr lang="en-US" sz="4000" b="1" dirty="0" smtClean="0">
              <a:solidFill>
                <a:schemeClr val="accent2"/>
              </a:solidFill>
              <a:latin typeface="Rockwell" pitchFamily="18" charset="0"/>
            </a:endParaRPr>
          </a:p>
          <a:p>
            <a:endParaRPr lang="en-US" sz="4000" b="1" dirty="0" smtClean="0">
              <a:solidFill>
                <a:schemeClr val="accent2"/>
              </a:solidFill>
              <a:latin typeface="Rockwell" pitchFamily="18" charset="0"/>
            </a:endParaRPr>
          </a:p>
          <a:p>
            <a:endParaRPr lang="en-US" sz="4000" b="1" dirty="0" smtClean="0">
              <a:solidFill>
                <a:schemeClr val="accent2"/>
              </a:solidFill>
              <a:latin typeface="Rockwell" pitchFamily="18" charset="0"/>
            </a:endParaRPr>
          </a:p>
          <a:p>
            <a:endParaRPr lang="en-US" sz="4000" b="1" dirty="0" smtClean="0">
              <a:solidFill>
                <a:schemeClr val="accent2"/>
              </a:solidFill>
              <a:latin typeface="Rockwell" pitchFamily="18" charset="0"/>
            </a:endParaRPr>
          </a:p>
          <a:p>
            <a:r>
              <a:rPr lang="en-US" sz="4000" b="1" dirty="0" smtClean="0">
                <a:solidFill>
                  <a:schemeClr val="accent2"/>
                </a:solidFill>
                <a:latin typeface="Rockwell" pitchFamily="18" charset="0"/>
              </a:rPr>
              <a:t>Case </a:t>
            </a:r>
            <a:r>
              <a:rPr lang="en-US" sz="4000" b="1" dirty="0">
                <a:solidFill>
                  <a:schemeClr val="accent2"/>
                </a:solidFill>
                <a:latin typeface="Rockwell" pitchFamily="18" charset="0"/>
              </a:rPr>
              <a:t>study:  </a:t>
            </a:r>
            <a:r>
              <a:rPr lang="en-US" sz="4000" b="1" dirty="0" err="1">
                <a:solidFill>
                  <a:schemeClr val="accent2"/>
                </a:solidFill>
                <a:latin typeface="Rockwell" pitchFamily="18" charset="0"/>
              </a:rPr>
              <a:t>Richy</a:t>
            </a:r>
            <a:r>
              <a:rPr lang="en-US" sz="4000" b="1" dirty="0">
                <a:solidFill>
                  <a:schemeClr val="accent2"/>
                </a:solidFill>
                <a:latin typeface="Rockwell" pitchFamily="18" charset="0"/>
              </a:rPr>
              <a:t> 2</a:t>
            </a:r>
            <a:r>
              <a:rPr lang="en-US" sz="4000" b="1" baseline="30000" dirty="0">
                <a:solidFill>
                  <a:schemeClr val="accent2"/>
                </a:solidFill>
                <a:latin typeface="Rockwell" pitchFamily="18" charset="0"/>
              </a:rPr>
              <a:t>nd</a:t>
            </a:r>
            <a:r>
              <a:rPr lang="en-US" sz="4000" b="1" dirty="0">
                <a:solidFill>
                  <a:schemeClr val="accent2"/>
                </a:solidFill>
                <a:latin typeface="Rockwell" pitchFamily="18" charset="0"/>
              </a:rPr>
              <a:t> Grade</a:t>
            </a:r>
            <a:r>
              <a:rPr lang="en-US" sz="4000" dirty="0">
                <a:solidFill>
                  <a:schemeClr val="tx2"/>
                </a:solidFill>
                <a:latin typeface="Garamond" pitchFamily="18" charset="0"/>
              </a:rPr>
              <a:t>	</a:t>
            </a:r>
          </a:p>
        </p:txBody>
      </p:sp>
      <p:sp>
        <p:nvSpPr>
          <p:cNvPr id="113669" name="Rectangle 5"/>
          <p:cNvSpPr>
            <a:spLocks noChangeArrowheads="1"/>
          </p:cNvSpPr>
          <p:nvPr/>
        </p:nvSpPr>
        <p:spPr bwMode="auto">
          <a:xfrm>
            <a:off x="885372" y="852488"/>
            <a:ext cx="3207658" cy="1519237"/>
          </a:xfrm>
          <a:prstGeom prst="rect">
            <a:avLst/>
          </a:prstGeom>
          <a:noFill/>
          <a:ln w="9525">
            <a:noFill/>
            <a:miter lim="800000"/>
            <a:headEnd/>
            <a:tailEnd/>
          </a:ln>
        </p:spPr>
        <p:txBody>
          <a:bodyPr/>
          <a:lstStyle/>
          <a:p>
            <a:r>
              <a:rPr lang="en-US" sz="2000" b="1" dirty="0"/>
              <a:t>Cognitive Processing </a:t>
            </a:r>
            <a:r>
              <a:rPr lang="en-US" sz="2000" b="1" dirty="0" smtClean="0"/>
              <a:t>Scores:</a:t>
            </a:r>
            <a:endParaRPr lang="en-US" sz="2000" dirty="0"/>
          </a:p>
          <a:p>
            <a:r>
              <a:rPr lang="en-US" sz="2000" b="1" dirty="0" err="1"/>
              <a:t>Gc</a:t>
            </a:r>
            <a:r>
              <a:rPr lang="en-US" sz="2000" b="1" dirty="0"/>
              <a:t>	90</a:t>
            </a:r>
            <a:endParaRPr lang="en-US" sz="2000" dirty="0"/>
          </a:p>
          <a:p>
            <a:r>
              <a:rPr lang="en-US" sz="2000" b="1" dirty="0" err="1"/>
              <a:t>Glr</a:t>
            </a:r>
            <a:r>
              <a:rPr lang="en-US" sz="2000" b="1" dirty="0"/>
              <a:t>	61</a:t>
            </a:r>
            <a:endParaRPr lang="en-US" sz="2000" dirty="0"/>
          </a:p>
          <a:p>
            <a:r>
              <a:rPr lang="en-US" sz="2000" b="1" dirty="0" err="1"/>
              <a:t>Gv</a:t>
            </a:r>
            <a:r>
              <a:rPr lang="en-US" sz="2000" b="1" dirty="0"/>
              <a:t>	101</a:t>
            </a:r>
            <a:endParaRPr lang="en-US" sz="2000" dirty="0"/>
          </a:p>
          <a:p>
            <a:r>
              <a:rPr lang="en-US" sz="2000" b="1" dirty="0" err="1"/>
              <a:t>Gf</a:t>
            </a:r>
            <a:r>
              <a:rPr lang="en-US" sz="2000" b="1" dirty="0"/>
              <a:t>	98</a:t>
            </a:r>
            <a:endParaRPr lang="en-US" sz="2000" dirty="0"/>
          </a:p>
          <a:p>
            <a:r>
              <a:rPr lang="en-US" sz="2000" b="1" dirty="0"/>
              <a:t>Gs	77</a:t>
            </a:r>
            <a:endParaRPr lang="en-US" sz="2000" dirty="0"/>
          </a:p>
          <a:p>
            <a:r>
              <a:rPr lang="en-US" sz="2000" b="1" dirty="0" err="1"/>
              <a:t>Gsm</a:t>
            </a:r>
            <a:r>
              <a:rPr lang="en-US" sz="2000" b="1" dirty="0"/>
              <a:t>	72</a:t>
            </a:r>
            <a:endParaRPr lang="en-US" sz="2000" dirty="0"/>
          </a:p>
          <a:p>
            <a:r>
              <a:rPr lang="en-US" sz="2000" b="1" dirty="0" err="1"/>
              <a:t>Ga</a:t>
            </a:r>
            <a:r>
              <a:rPr lang="en-US" sz="2000" b="1" dirty="0"/>
              <a:t>	89</a:t>
            </a:r>
            <a:endParaRPr lang="en-US" sz="2000" dirty="0"/>
          </a:p>
        </p:txBody>
      </p:sp>
      <p:sp>
        <p:nvSpPr>
          <p:cNvPr id="113672" name="Text Box 8"/>
          <p:cNvSpPr txBox="1">
            <a:spLocks noChangeArrowheads="1"/>
          </p:cNvSpPr>
          <p:nvPr/>
        </p:nvSpPr>
        <p:spPr bwMode="auto">
          <a:xfrm>
            <a:off x="5050972" y="1114425"/>
            <a:ext cx="3309258" cy="4093428"/>
          </a:xfrm>
          <a:prstGeom prst="rect">
            <a:avLst/>
          </a:prstGeom>
          <a:noFill/>
          <a:ln w="9525">
            <a:noFill/>
            <a:miter lim="800000"/>
            <a:headEnd/>
            <a:tailEnd/>
          </a:ln>
        </p:spPr>
        <p:txBody>
          <a:bodyPr wrap="square">
            <a:spAutoFit/>
          </a:bodyPr>
          <a:lstStyle/>
          <a:p>
            <a:r>
              <a:rPr lang="en-US" sz="2000" b="1" dirty="0"/>
              <a:t>Listening Comprehension</a:t>
            </a:r>
          </a:p>
          <a:p>
            <a:r>
              <a:rPr lang="en-US" sz="2000" b="1" dirty="0"/>
              <a:t>	100</a:t>
            </a:r>
          </a:p>
          <a:p>
            <a:endParaRPr lang="en-US" sz="2000" dirty="0"/>
          </a:p>
          <a:p>
            <a:r>
              <a:rPr lang="en-US" sz="2000" b="1" dirty="0"/>
              <a:t>Basic Reading/Word Recognition	</a:t>
            </a:r>
          </a:p>
          <a:p>
            <a:r>
              <a:rPr lang="en-US" sz="2000" b="1" dirty="0"/>
              <a:t>	75	</a:t>
            </a:r>
          </a:p>
          <a:p>
            <a:endParaRPr lang="en-US" sz="2000" dirty="0"/>
          </a:p>
          <a:p>
            <a:r>
              <a:rPr lang="en-US" sz="2000" b="1" dirty="0"/>
              <a:t>Nonsense Words</a:t>
            </a:r>
          </a:p>
          <a:p>
            <a:r>
              <a:rPr lang="en-US" sz="2000" b="1" dirty="0"/>
              <a:t>	68</a:t>
            </a:r>
          </a:p>
          <a:p>
            <a:endParaRPr lang="en-US" sz="2000" dirty="0"/>
          </a:p>
          <a:p>
            <a:r>
              <a:rPr lang="en-US" sz="2000" b="1" dirty="0"/>
              <a:t>Reading Comprehension</a:t>
            </a:r>
          </a:p>
          <a:p>
            <a:r>
              <a:rPr lang="en-US" sz="2000" b="1" dirty="0"/>
              <a:t>	85</a:t>
            </a:r>
            <a:endParaRPr lang="en-US" sz="2000" dirty="0"/>
          </a:p>
        </p:txBody>
      </p:sp>
      <p:sp>
        <p:nvSpPr>
          <p:cNvPr id="8" name="TextBox 7"/>
          <p:cNvSpPr txBox="1">
            <a:spLocks noChangeArrowheads="1"/>
          </p:cNvSpPr>
          <p:nvPr/>
        </p:nvSpPr>
        <p:spPr bwMode="auto">
          <a:xfrm>
            <a:off x="696913" y="4035425"/>
            <a:ext cx="812800" cy="523875"/>
          </a:xfrm>
          <a:prstGeom prst="rect">
            <a:avLst/>
          </a:prstGeom>
          <a:noFill/>
          <a:ln w="9525">
            <a:noFill/>
            <a:miter lim="800000"/>
            <a:headEnd/>
            <a:tailEnd/>
          </a:ln>
        </p:spPr>
        <p:txBody>
          <a:bodyPr>
            <a:spAutoFit/>
          </a:bodyPr>
          <a:lstStyle/>
          <a:p>
            <a:r>
              <a:rPr lang="en-US" sz="2800" dirty="0">
                <a:solidFill>
                  <a:schemeClr val="accent2"/>
                </a:solidFill>
              </a:rPr>
              <a:t>100</a:t>
            </a:r>
          </a:p>
        </p:txBody>
      </p:sp>
      <p:sp>
        <p:nvSpPr>
          <p:cNvPr id="9" name="TextBox 8"/>
          <p:cNvSpPr txBox="1">
            <a:spLocks noChangeArrowheads="1"/>
          </p:cNvSpPr>
          <p:nvPr/>
        </p:nvSpPr>
        <p:spPr bwMode="auto">
          <a:xfrm>
            <a:off x="1692275" y="4549775"/>
            <a:ext cx="812800" cy="523875"/>
          </a:xfrm>
          <a:prstGeom prst="rect">
            <a:avLst/>
          </a:prstGeom>
          <a:noFill/>
          <a:ln w="9525">
            <a:noFill/>
            <a:miter lim="800000"/>
            <a:headEnd/>
            <a:tailEnd/>
          </a:ln>
        </p:spPr>
        <p:txBody>
          <a:bodyPr>
            <a:spAutoFit/>
          </a:bodyPr>
          <a:lstStyle/>
          <a:p>
            <a:r>
              <a:rPr lang="en-US" sz="2800" dirty="0">
                <a:solidFill>
                  <a:schemeClr val="accent2"/>
                </a:solidFill>
              </a:rPr>
              <a:t>85</a:t>
            </a:r>
          </a:p>
        </p:txBody>
      </p:sp>
      <p:sp>
        <p:nvSpPr>
          <p:cNvPr id="10" name="TextBox 9"/>
          <p:cNvSpPr txBox="1">
            <a:spLocks noChangeArrowheads="1"/>
          </p:cNvSpPr>
          <p:nvPr/>
        </p:nvSpPr>
        <p:spPr bwMode="auto">
          <a:xfrm>
            <a:off x="2686050" y="5022850"/>
            <a:ext cx="812800" cy="522288"/>
          </a:xfrm>
          <a:prstGeom prst="rect">
            <a:avLst/>
          </a:prstGeom>
          <a:noFill/>
          <a:ln w="9525">
            <a:noFill/>
            <a:miter lim="800000"/>
            <a:headEnd/>
            <a:tailEnd/>
          </a:ln>
        </p:spPr>
        <p:txBody>
          <a:bodyPr>
            <a:spAutoFit/>
          </a:bodyPr>
          <a:lstStyle/>
          <a:p>
            <a:r>
              <a:rPr lang="en-US" sz="2800" dirty="0">
                <a:solidFill>
                  <a:schemeClr val="accent2"/>
                </a:solidFill>
              </a:rPr>
              <a:t>75</a:t>
            </a:r>
          </a:p>
        </p:txBody>
      </p:sp>
      <p:sp>
        <p:nvSpPr>
          <p:cNvPr id="11" name="TextBox 10"/>
          <p:cNvSpPr txBox="1">
            <a:spLocks noChangeArrowheads="1"/>
          </p:cNvSpPr>
          <p:nvPr/>
        </p:nvSpPr>
        <p:spPr bwMode="auto">
          <a:xfrm>
            <a:off x="3576638" y="5478463"/>
            <a:ext cx="812800" cy="523875"/>
          </a:xfrm>
          <a:prstGeom prst="rect">
            <a:avLst/>
          </a:prstGeom>
          <a:noFill/>
          <a:ln w="9525">
            <a:noFill/>
            <a:miter lim="800000"/>
            <a:headEnd/>
            <a:tailEnd/>
          </a:ln>
        </p:spPr>
        <p:txBody>
          <a:bodyPr>
            <a:spAutoFit/>
          </a:bodyPr>
          <a:lstStyle/>
          <a:p>
            <a:r>
              <a:rPr lang="en-US" sz="2800" dirty="0">
                <a:solidFill>
                  <a:schemeClr val="accent2"/>
                </a:solidFill>
              </a:rPr>
              <a:t>68</a:t>
            </a:r>
          </a:p>
        </p:txBody>
      </p:sp>
      <p:cxnSp>
        <p:nvCxnSpPr>
          <p:cNvPr id="13" name="Straight Connector 12"/>
          <p:cNvCxnSpPr/>
          <p:nvPr/>
        </p:nvCxnSpPr>
        <p:spPr>
          <a:xfrm>
            <a:off x="652463" y="4572000"/>
            <a:ext cx="784225" cy="142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6200000" flipH="1">
            <a:off x="1161257" y="4833144"/>
            <a:ext cx="565150" cy="14287"/>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1465263" y="5108575"/>
            <a:ext cx="798512" cy="142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1973262" y="5384801"/>
            <a:ext cx="58102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263775" y="5675313"/>
            <a:ext cx="92868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2874169" y="5979319"/>
            <a:ext cx="609600"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178175" y="6284913"/>
            <a:ext cx="944563"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9169" name="TextBox 17"/>
          <p:cNvSpPr txBox="1">
            <a:spLocks noChangeArrowheads="1"/>
          </p:cNvSpPr>
          <p:nvPr/>
        </p:nvSpPr>
        <p:spPr bwMode="auto">
          <a:xfrm>
            <a:off x="754063" y="4848225"/>
            <a:ext cx="552450" cy="368300"/>
          </a:xfrm>
          <a:prstGeom prst="rect">
            <a:avLst/>
          </a:prstGeom>
          <a:noFill/>
          <a:ln w="9525">
            <a:noFill/>
            <a:miter lim="800000"/>
            <a:headEnd/>
            <a:tailEnd/>
          </a:ln>
        </p:spPr>
        <p:txBody>
          <a:bodyPr>
            <a:spAutoFit/>
          </a:bodyPr>
          <a:lstStyle/>
          <a:p>
            <a:r>
              <a:rPr lang="en-US"/>
              <a:t>LC</a:t>
            </a:r>
          </a:p>
        </p:txBody>
      </p:sp>
      <p:sp>
        <p:nvSpPr>
          <p:cNvPr id="49170" name="TextBox 18"/>
          <p:cNvSpPr txBox="1">
            <a:spLocks noChangeArrowheads="1"/>
          </p:cNvSpPr>
          <p:nvPr/>
        </p:nvSpPr>
        <p:spPr bwMode="auto">
          <a:xfrm>
            <a:off x="1444625" y="5407025"/>
            <a:ext cx="550863" cy="368300"/>
          </a:xfrm>
          <a:prstGeom prst="rect">
            <a:avLst/>
          </a:prstGeom>
          <a:noFill/>
          <a:ln w="9525">
            <a:noFill/>
            <a:miter lim="800000"/>
            <a:headEnd/>
            <a:tailEnd/>
          </a:ln>
        </p:spPr>
        <p:txBody>
          <a:bodyPr>
            <a:spAutoFit/>
          </a:bodyPr>
          <a:lstStyle/>
          <a:p>
            <a:r>
              <a:rPr lang="en-US"/>
              <a:t>RC</a:t>
            </a:r>
          </a:p>
        </p:txBody>
      </p:sp>
      <p:sp>
        <p:nvSpPr>
          <p:cNvPr id="49171" name="TextBox 20"/>
          <p:cNvSpPr txBox="1">
            <a:spLocks noChangeArrowheads="1"/>
          </p:cNvSpPr>
          <p:nvPr/>
        </p:nvSpPr>
        <p:spPr bwMode="auto">
          <a:xfrm>
            <a:off x="3417888" y="6315075"/>
            <a:ext cx="552450" cy="368300"/>
          </a:xfrm>
          <a:prstGeom prst="rect">
            <a:avLst/>
          </a:prstGeom>
          <a:noFill/>
          <a:ln w="9525">
            <a:noFill/>
            <a:miter lim="800000"/>
            <a:headEnd/>
            <a:tailEnd/>
          </a:ln>
        </p:spPr>
        <p:txBody>
          <a:bodyPr>
            <a:spAutoFit/>
          </a:bodyPr>
          <a:lstStyle/>
          <a:p>
            <a:r>
              <a:rPr lang="en-US"/>
              <a:t>WA</a:t>
            </a:r>
          </a:p>
        </p:txBody>
      </p:sp>
      <p:sp>
        <p:nvSpPr>
          <p:cNvPr id="49172" name="TextBox 22"/>
          <p:cNvSpPr txBox="1">
            <a:spLocks noChangeArrowheads="1"/>
          </p:cNvSpPr>
          <p:nvPr/>
        </p:nvSpPr>
        <p:spPr bwMode="auto">
          <a:xfrm>
            <a:off x="2379663" y="5864225"/>
            <a:ext cx="552450" cy="368300"/>
          </a:xfrm>
          <a:prstGeom prst="rect">
            <a:avLst/>
          </a:prstGeom>
          <a:noFill/>
          <a:ln w="9525">
            <a:noFill/>
            <a:miter lim="800000"/>
            <a:headEnd/>
            <a:tailEnd/>
          </a:ln>
        </p:spPr>
        <p:txBody>
          <a:bodyPr>
            <a:spAutoFit/>
          </a:bodyPr>
          <a:lstStyle/>
          <a:p>
            <a:r>
              <a:rPr lang="en-US"/>
              <a:t>WI</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3669">
                                            <p:txEl>
                                              <p:pRg st="0" end="0"/>
                                            </p:txEl>
                                          </p:spTgt>
                                        </p:tgtEl>
                                        <p:attrNameLst>
                                          <p:attrName>style.visibility</p:attrName>
                                        </p:attrNameLst>
                                      </p:cBhvr>
                                      <p:to>
                                        <p:strVal val="visible"/>
                                      </p:to>
                                    </p:set>
                                    <p:anim calcmode="lin" valueType="num">
                                      <p:cBhvr additive="base">
                                        <p:cTn id="7" dur="500" fill="hold"/>
                                        <p:tgtEl>
                                          <p:spTgt spid="11366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366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3669">
                                            <p:txEl>
                                              <p:pRg st="1" end="1"/>
                                            </p:txEl>
                                          </p:spTgt>
                                        </p:tgtEl>
                                        <p:attrNameLst>
                                          <p:attrName>style.visibility</p:attrName>
                                        </p:attrNameLst>
                                      </p:cBhvr>
                                      <p:to>
                                        <p:strVal val="visible"/>
                                      </p:to>
                                    </p:set>
                                    <p:anim calcmode="lin" valueType="num">
                                      <p:cBhvr additive="base">
                                        <p:cTn id="13" dur="500" fill="hold"/>
                                        <p:tgtEl>
                                          <p:spTgt spid="11366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1366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3669">
                                            <p:txEl>
                                              <p:pRg st="2" end="2"/>
                                            </p:txEl>
                                          </p:spTgt>
                                        </p:tgtEl>
                                        <p:attrNameLst>
                                          <p:attrName>style.visibility</p:attrName>
                                        </p:attrNameLst>
                                      </p:cBhvr>
                                      <p:to>
                                        <p:strVal val="visible"/>
                                      </p:to>
                                    </p:set>
                                    <p:anim calcmode="lin" valueType="num">
                                      <p:cBhvr additive="base">
                                        <p:cTn id="19" dur="500" fill="hold"/>
                                        <p:tgtEl>
                                          <p:spTgt spid="11366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366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3669">
                                            <p:txEl>
                                              <p:pRg st="3" end="3"/>
                                            </p:txEl>
                                          </p:spTgt>
                                        </p:tgtEl>
                                        <p:attrNameLst>
                                          <p:attrName>style.visibility</p:attrName>
                                        </p:attrNameLst>
                                      </p:cBhvr>
                                      <p:to>
                                        <p:strVal val="visible"/>
                                      </p:to>
                                    </p:set>
                                    <p:anim calcmode="lin" valueType="num">
                                      <p:cBhvr additive="base">
                                        <p:cTn id="25" dur="500" fill="hold"/>
                                        <p:tgtEl>
                                          <p:spTgt spid="11366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366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3669">
                                            <p:txEl>
                                              <p:pRg st="4" end="4"/>
                                            </p:txEl>
                                          </p:spTgt>
                                        </p:tgtEl>
                                        <p:attrNameLst>
                                          <p:attrName>style.visibility</p:attrName>
                                        </p:attrNameLst>
                                      </p:cBhvr>
                                      <p:to>
                                        <p:strVal val="visible"/>
                                      </p:to>
                                    </p:set>
                                    <p:anim calcmode="lin" valueType="num">
                                      <p:cBhvr additive="base">
                                        <p:cTn id="31" dur="500" fill="hold"/>
                                        <p:tgtEl>
                                          <p:spTgt spid="11366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1366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3669">
                                            <p:txEl>
                                              <p:pRg st="5" end="5"/>
                                            </p:txEl>
                                          </p:spTgt>
                                        </p:tgtEl>
                                        <p:attrNameLst>
                                          <p:attrName>style.visibility</p:attrName>
                                        </p:attrNameLst>
                                      </p:cBhvr>
                                      <p:to>
                                        <p:strVal val="visible"/>
                                      </p:to>
                                    </p:set>
                                    <p:anim calcmode="lin" valueType="num">
                                      <p:cBhvr additive="base">
                                        <p:cTn id="37" dur="500" fill="hold"/>
                                        <p:tgtEl>
                                          <p:spTgt spid="11366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1366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3669">
                                            <p:txEl>
                                              <p:pRg st="6" end="6"/>
                                            </p:txEl>
                                          </p:spTgt>
                                        </p:tgtEl>
                                        <p:attrNameLst>
                                          <p:attrName>style.visibility</p:attrName>
                                        </p:attrNameLst>
                                      </p:cBhvr>
                                      <p:to>
                                        <p:strVal val="visible"/>
                                      </p:to>
                                    </p:set>
                                    <p:anim calcmode="lin" valueType="num">
                                      <p:cBhvr additive="base">
                                        <p:cTn id="43" dur="500" fill="hold"/>
                                        <p:tgtEl>
                                          <p:spTgt spid="113669">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13669">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3669">
                                            <p:txEl>
                                              <p:pRg st="7" end="7"/>
                                            </p:txEl>
                                          </p:spTgt>
                                        </p:tgtEl>
                                        <p:attrNameLst>
                                          <p:attrName>style.visibility</p:attrName>
                                        </p:attrNameLst>
                                      </p:cBhvr>
                                      <p:to>
                                        <p:strVal val="visible"/>
                                      </p:to>
                                    </p:set>
                                    <p:anim calcmode="lin" valueType="num">
                                      <p:cBhvr additive="base">
                                        <p:cTn id="49" dur="500" fill="hold"/>
                                        <p:tgtEl>
                                          <p:spTgt spid="113669">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13669">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13672"/>
                                        </p:tgtEl>
                                        <p:attrNameLst>
                                          <p:attrName>style.visibility</p:attrName>
                                        </p:attrNameLst>
                                      </p:cBhvr>
                                      <p:to>
                                        <p:strVal val="visible"/>
                                      </p:to>
                                    </p:set>
                                    <p:anim calcmode="lin" valueType="num">
                                      <p:cBhvr additive="base">
                                        <p:cTn id="55" dur="500" fill="hold"/>
                                        <p:tgtEl>
                                          <p:spTgt spid="113672"/>
                                        </p:tgtEl>
                                        <p:attrNameLst>
                                          <p:attrName>ppt_x</p:attrName>
                                        </p:attrNameLst>
                                      </p:cBhvr>
                                      <p:tavLst>
                                        <p:tav tm="0">
                                          <p:val>
                                            <p:strVal val="1+#ppt_w/2"/>
                                          </p:val>
                                        </p:tav>
                                        <p:tav tm="100000">
                                          <p:val>
                                            <p:strVal val="#ppt_x"/>
                                          </p:val>
                                        </p:tav>
                                      </p:tavLst>
                                    </p:anim>
                                    <p:anim calcmode="lin" valueType="num">
                                      <p:cBhvr additive="base">
                                        <p:cTn id="56" dur="500" fill="hold"/>
                                        <p:tgtEl>
                                          <p:spTgt spid="11367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blinds(horizontal)">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blinds(horizontal)">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linds(horizontal)">
                                      <p:cBhvr>
                                        <p:cTn id="71" dur="500"/>
                                        <p:tgtEl>
                                          <p:spTgt spid="10"/>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linds(horizontal)">
                                      <p:cBhvr>
                                        <p:cTn id="7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9" grpId="0" build="p"/>
      <p:bldP spid="113672" grpId="0"/>
      <p:bldP spid="8" grpId="0"/>
      <p:bldP spid="9" grpId="0"/>
      <p:bldP spid="10" grpId="0"/>
      <p:bldP spid="11"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Box 9"/>
          <p:cNvSpPr txBox="1">
            <a:spLocks noChangeArrowheads="1"/>
          </p:cNvSpPr>
          <p:nvPr/>
        </p:nvSpPr>
        <p:spPr bwMode="auto">
          <a:xfrm>
            <a:off x="841375" y="457200"/>
            <a:ext cx="7212013" cy="769938"/>
          </a:xfrm>
          <a:prstGeom prst="rect">
            <a:avLst/>
          </a:prstGeom>
          <a:noFill/>
          <a:ln w="9525">
            <a:noFill/>
            <a:miter lim="800000"/>
            <a:headEnd/>
            <a:tailEnd/>
          </a:ln>
        </p:spPr>
        <p:txBody>
          <a:bodyPr>
            <a:spAutoFit/>
          </a:bodyPr>
          <a:lstStyle/>
          <a:p>
            <a:r>
              <a:rPr lang="en-US" sz="4400" dirty="0">
                <a:solidFill>
                  <a:schemeClr val="accent2"/>
                </a:solidFill>
                <a:latin typeface="Rockwell" pitchFamily="18" charset="0"/>
              </a:rPr>
              <a:t>Additional </a:t>
            </a:r>
            <a:r>
              <a:rPr lang="en-US" sz="4400" dirty="0" smtClean="0">
                <a:solidFill>
                  <a:schemeClr val="accent2"/>
                </a:solidFill>
                <a:latin typeface="Rockwell" pitchFamily="18" charset="0"/>
              </a:rPr>
              <a:t>Assessments</a:t>
            </a:r>
            <a:endParaRPr lang="en-US" sz="4400" dirty="0">
              <a:solidFill>
                <a:schemeClr val="accent2"/>
              </a:solidFill>
              <a:latin typeface="Rockwell" pitchFamily="18" charset="0"/>
            </a:endParaRPr>
          </a:p>
        </p:txBody>
      </p:sp>
      <p:sp>
        <p:nvSpPr>
          <p:cNvPr id="50180" name="TextBox 4"/>
          <p:cNvSpPr txBox="1">
            <a:spLocks noChangeArrowheads="1"/>
          </p:cNvSpPr>
          <p:nvPr/>
        </p:nvSpPr>
        <p:spPr bwMode="auto">
          <a:xfrm>
            <a:off x="1074738" y="1741488"/>
            <a:ext cx="5994400" cy="4678204"/>
          </a:xfrm>
          <a:prstGeom prst="rect">
            <a:avLst/>
          </a:prstGeom>
          <a:noFill/>
          <a:ln w="9525">
            <a:noFill/>
            <a:miter lim="800000"/>
            <a:headEnd/>
            <a:tailEnd/>
          </a:ln>
        </p:spPr>
        <p:txBody>
          <a:bodyPr>
            <a:spAutoFit/>
          </a:bodyPr>
          <a:lstStyle/>
          <a:p>
            <a:r>
              <a:rPr lang="en-US" sz="2000" dirty="0">
                <a:latin typeface="Rockwell" pitchFamily="18" charset="0"/>
              </a:rPr>
              <a:t>GORT</a:t>
            </a:r>
          </a:p>
          <a:p>
            <a:pPr lvl="1">
              <a:buFont typeface="Arial" charset="0"/>
              <a:buChar char="•"/>
            </a:pPr>
            <a:r>
              <a:rPr lang="en-US" sz="2000" dirty="0">
                <a:latin typeface="Rockwell" pitchFamily="18" charset="0"/>
              </a:rPr>
              <a:t>Rate  			5</a:t>
            </a:r>
          </a:p>
          <a:p>
            <a:pPr lvl="1">
              <a:buFont typeface="Arial" charset="0"/>
              <a:buChar char="•"/>
            </a:pPr>
            <a:r>
              <a:rPr lang="en-US" sz="2000" dirty="0">
                <a:latin typeface="Rockwell" pitchFamily="18" charset="0"/>
              </a:rPr>
              <a:t>Accuracy 			5</a:t>
            </a:r>
          </a:p>
          <a:p>
            <a:pPr lvl="1">
              <a:buFont typeface="Arial" charset="0"/>
              <a:buChar char="•"/>
            </a:pPr>
            <a:r>
              <a:rPr lang="en-US" sz="2000" dirty="0">
                <a:latin typeface="Rockwell" pitchFamily="18" charset="0"/>
              </a:rPr>
              <a:t>Fluency			2</a:t>
            </a:r>
          </a:p>
          <a:p>
            <a:endParaRPr lang="en-US" sz="2000" dirty="0">
              <a:latin typeface="Rockwell" pitchFamily="18" charset="0"/>
            </a:endParaRPr>
          </a:p>
          <a:p>
            <a:r>
              <a:rPr lang="en-US" sz="2000" dirty="0">
                <a:latin typeface="Rockwell" pitchFamily="18" charset="0"/>
              </a:rPr>
              <a:t>CTOPP</a:t>
            </a:r>
          </a:p>
          <a:p>
            <a:pPr lvl="1">
              <a:buFont typeface="Arial" charset="0"/>
              <a:buChar char="•"/>
            </a:pPr>
            <a:r>
              <a:rPr lang="en-US" sz="2000" dirty="0">
                <a:latin typeface="Rockwell" pitchFamily="18" charset="0"/>
              </a:rPr>
              <a:t>Phonological Awareness	51</a:t>
            </a:r>
          </a:p>
          <a:p>
            <a:pPr lvl="1">
              <a:buFont typeface="Arial" charset="0"/>
              <a:buChar char="•"/>
            </a:pPr>
            <a:r>
              <a:rPr lang="en-US" sz="2000" dirty="0">
                <a:latin typeface="Rockwell" pitchFamily="18" charset="0"/>
              </a:rPr>
              <a:t>Phonological Memory	</a:t>
            </a:r>
            <a:r>
              <a:rPr lang="en-US" sz="2000" dirty="0" smtClean="0">
                <a:latin typeface="Rockwell" pitchFamily="18" charset="0"/>
              </a:rPr>
              <a:t>68</a:t>
            </a:r>
            <a:endParaRPr lang="en-US" sz="2000" dirty="0">
              <a:latin typeface="Rockwell" pitchFamily="18" charset="0"/>
            </a:endParaRPr>
          </a:p>
          <a:p>
            <a:pPr lvl="1">
              <a:buFont typeface="Arial" charset="0"/>
              <a:buChar char="•"/>
            </a:pPr>
            <a:r>
              <a:rPr lang="en-US" sz="2000" dirty="0">
                <a:latin typeface="Rockwell" pitchFamily="18" charset="0"/>
              </a:rPr>
              <a:t>Rapid Naming		79</a:t>
            </a:r>
          </a:p>
          <a:p>
            <a:endParaRPr lang="en-US" sz="2000" dirty="0">
              <a:latin typeface="Rockwell" pitchFamily="18" charset="0"/>
            </a:endParaRPr>
          </a:p>
          <a:p>
            <a:r>
              <a:rPr lang="en-US" sz="2000" dirty="0">
                <a:latin typeface="Rockwell" pitchFamily="18" charset="0"/>
              </a:rPr>
              <a:t>TOWRE			</a:t>
            </a:r>
          </a:p>
          <a:p>
            <a:pPr lvl="1">
              <a:buFont typeface="Arial" charset="0"/>
              <a:buChar char="•"/>
            </a:pPr>
            <a:r>
              <a:rPr lang="en-US" sz="2000" dirty="0">
                <a:latin typeface="Rockwell" pitchFamily="18" charset="0"/>
              </a:rPr>
              <a:t>Sight Word Efficiency	</a:t>
            </a:r>
            <a:r>
              <a:rPr lang="en-US" sz="2000" dirty="0" smtClean="0">
                <a:latin typeface="Rockwell" pitchFamily="18" charset="0"/>
              </a:rPr>
              <a:t>77</a:t>
            </a:r>
            <a:endParaRPr lang="en-US" sz="2000" dirty="0">
              <a:latin typeface="Rockwell" pitchFamily="18" charset="0"/>
            </a:endParaRPr>
          </a:p>
          <a:p>
            <a:pPr lvl="1">
              <a:buFont typeface="Arial" charset="0"/>
              <a:buChar char="•"/>
            </a:pPr>
            <a:r>
              <a:rPr lang="en-US" sz="2000" dirty="0">
                <a:latin typeface="Rockwell" pitchFamily="18" charset="0"/>
              </a:rPr>
              <a:t>Phonemic Decoding	</a:t>
            </a:r>
            <a:r>
              <a:rPr lang="en-US" sz="2000" dirty="0" smtClean="0">
                <a:latin typeface="Rockwell" pitchFamily="18" charset="0"/>
              </a:rPr>
              <a:t>83</a:t>
            </a:r>
            <a:endParaRPr lang="en-US" sz="2000" dirty="0">
              <a:latin typeface="Rockwell" pitchFamily="18" charset="0"/>
            </a:endParaRPr>
          </a:p>
          <a:p>
            <a:pPr lvl="1">
              <a:buFont typeface="Arial" charset="0"/>
              <a:buChar char="•"/>
            </a:pPr>
            <a:r>
              <a:rPr lang="en-US" sz="2000" dirty="0">
                <a:latin typeface="Rockwell" pitchFamily="18" charset="0"/>
              </a:rPr>
              <a:t>Total WRE			76</a:t>
            </a:r>
          </a:p>
          <a:p>
            <a:endParaRPr lang="en-US" dirty="0">
              <a:solidFill>
                <a:srgbClr val="FF0000"/>
              </a:solidFill>
            </a:endParaRPr>
          </a:p>
        </p:txBody>
      </p:sp>
    </p:spTree>
  </p:cSld>
  <p:clrMapOvr>
    <a:masterClrMapping/>
  </p:clrMapOvr>
  <p:transition spd="med">
    <p:fade/>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4"/>
          <p:cNvSpPr>
            <a:spLocks noChangeArrowheads="1"/>
          </p:cNvSpPr>
          <p:nvPr/>
        </p:nvSpPr>
        <p:spPr bwMode="auto">
          <a:xfrm>
            <a:off x="449263" y="623888"/>
            <a:ext cx="7264400" cy="838200"/>
          </a:xfrm>
          <a:prstGeom prst="rect">
            <a:avLst/>
          </a:prstGeom>
          <a:noFill/>
          <a:ln w="9525">
            <a:noFill/>
            <a:miter lim="800000"/>
            <a:headEnd/>
            <a:tailEnd/>
          </a:ln>
        </p:spPr>
        <p:txBody>
          <a:bodyPr anchor="b"/>
          <a:lstStyle/>
          <a:p>
            <a:r>
              <a:rPr lang="en-US" sz="4400" dirty="0">
                <a:solidFill>
                  <a:schemeClr val="accent2"/>
                </a:solidFill>
                <a:latin typeface="Garamond" pitchFamily="18" charset="0"/>
              </a:rPr>
              <a:t>Case study:  </a:t>
            </a:r>
            <a:r>
              <a:rPr lang="en-US" sz="4400" dirty="0" err="1">
                <a:solidFill>
                  <a:schemeClr val="accent2"/>
                </a:solidFill>
                <a:latin typeface="Garamond" pitchFamily="18" charset="0"/>
              </a:rPr>
              <a:t>Richy</a:t>
            </a:r>
            <a:r>
              <a:rPr lang="en-US" sz="4400" dirty="0">
                <a:solidFill>
                  <a:schemeClr val="accent2"/>
                </a:solidFill>
                <a:latin typeface="Garamond" pitchFamily="18" charset="0"/>
              </a:rPr>
              <a:t> 2</a:t>
            </a:r>
            <a:r>
              <a:rPr lang="en-US" sz="4400" baseline="30000" dirty="0">
                <a:solidFill>
                  <a:schemeClr val="accent2"/>
                </a:solidFill>
                <a:latin typeface="Garamond" pitchFamily="18" charset="0"/>
              </a:rPr>
              <a:t>nd</a:t>
            </a:r>
            <a:r>
              <a:rPr lang="en-US" sz="4400" dirty="0">
                <a:solidFill>
                  <a:schemeClr val="accent2"/>
                </a:solidFill>
                <a:latin typeface="Garamond" pitchFamily="18" charset="0"/>
              </a:rPr>
              <a:t> grade</a:t>
            </a:r>
          </a:p>
          <a:p>
            <a:r>
              <a:rPr lang="en-US" sz="4400" dirty="0">
                <a:solidFill>
                  <a:schemeClr val="accent2"/>
                </a:solidFill>
                <a:latin typeface="Garamond" pitchFamily="18" charset="0"/>
              </a:rPr>
              <a:t>Profile Sheet</a:t>
            </a:r>
            <a:r>
              <a:rPr lang="en-US" sz="4400" dirty="0">
                <a:solidFill>
                  <a:schemeClr val="tx2"/>
                </a:solidFill>
                <a:latin typeface="Garamond" pitchFamily="18" charset="0"/>
              </a:rPr>
              <a:t>	</a:t>
            </a:r>
          </a:p>
        </p:txBody>
      </p:sp>
      <p:sp>
        <p:nvSpPr>
          <p:cNvPr id="51203" name="TextBox 5"/>
          <p:cNvSpPr txBox="1">
            <a:spLocks noChangeArrowheads="1"/>
          </p:cNvSpPr>
          <p:nvPr/>
        </p:nvSpPr>
        <p:spPr bwMode="auto">
          <a:xfrm>
            <a:off x="487363" y="2093913"/>
            <a:ext cx="2830512" cy="830997"/>
          </a:xfrm>
          <a:prstGeom prst="rect">
            <a:avLst/>
          </a:prstGeom>
          <a:noFill/>
          <a:ln w="9525">
            <a:noFill/>
            <a:miter lim="800000"/>
            <a:headEnd/>
            <a:tailEnd/>
          </a:ln>
        </p:spPr>
        <p:txBody>
          <a:bodyPr>
            <a:spAutoFit/>
          </a:bodyPr>
          <a:lstStyle/>
          <a:p>
            <a:r>
              <a:rPr lang="en-US" sz="2400" dirty="0" smtClean="0">
                <a:latin typeface="Rockwell" pitchFamily="18" charset="0"/>
              </a:rPr>
              <a:t>Discuss with your shoulder partner.</a:t>
            </a:r>
            <a:endParaRPr lang="en-US" sz="2400" dirty="0">
              <a:latin typeface="Rockwell" pitchFamily="18" charset="0"/>
            </a:endParaRPr>
          </a:p>
        </p:txBody>
      </p:sp>
      <p:pic>
        <p:nvPicPr>
          <p:cNvPr id="51205" name="Picture 7">
            <a:hlinkClick r:id="rId3" action="ppaction://hlinkfile"/>
          </p:cNvPr>
          <p:cNvPicPr>
            <a:picLocks noChangeAspect="1" noChangeArrowheads="1"/>
          </p:cNvPicPr>
          <p:nvPr/>
        </p:nvPicPr>
        <p:blipFill>
          <a:blip r:embed="rId4" cstate="print"/>
          <a:srcRect l="1875" t="28751" r="72188" b="12500"/>
          <a:stretch>
            <a:fillRect/>
          </a:stretch>
        </p:blipFill>
        <p:spPr bwMode="auto">
          <a:xfrm>
            <a:off x="3665538" y="869950"/>
            <a:ext cx="4738687" cy="5678488"/>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ChangeArrowheads="1"/>
          </p:cNvSpPr>
          <p:nvPr/>
        </p:nvSpPr>
        <p:spPr bwMode="auto">
          <a:xfrm>
            <a:off x="801688" y="801688"/>
            <a:ext cx="7264400" cy="685800"/>
          </a:xfrm>
          <a:prstGeom prst="rect">
            <a:avLst/>
          </a:prstGeom>
          <a:noFill/>
          <a:ln w="9525">
            <a:noFill/>
            <a:miter lim="800000"/>
            <a:headEnd/>
            <a:tailEnd/>
          </a:ln>
        </p:spPr>
        <p:txBody>
          <a:bodyPr anchor="b"/>
          <a:lstStyle/>
          <a:p>
            <a:r>
              <a:rPr lang="en-US" sz="4400" dirty="0">
                <a:solidFill>
                  <a:schemeClr val="accent2"/>
                </a:solidFill>
                <a:latin typeface="Rockwell" pitchFamily="18" charset="0"/>
              </a:rPr>
              <a:t>Case study:  </a:t>
            </a:r>
            <a:r>
              <a:rPr lang="en-US" sz="4400" dirty="0" err="1">
                <a:solidFill>
                  <a:schemeClr val="accent2"/>
                </a:solidFill>
                <a:latin typeface="Rockwell" pitchFamily="18" charset="0"/>
              </a:rPr>
              <a:t>Richy</a:t>
            </a:r>
            <a:r>
              <a:rPr lang="en-US" sz="4400" dirty="0">
                <a:solidFill>
                  <a:schemeClr val="accent2"/>
                </a:solidFill>
                <a:latin typeface="Rockwell" pitchFamily="18" charset="0"/>
              </a:rPr>
              <a:t> 2</a:t>
            </a:r>
            <a:r>
              <a:rPr lang="en-US" sz="4400" baseline="30000" dirty="0">
                <a:solidFill>
                  <a:schemeClr val="accent2"/>
                </a:solidFill>
                <a:latin typeface="Rockwell" pitchFamily="18" charset="0"/>
              </a:rPr>
              <a:t>nd</a:t>
            </a:r>
            <a:r>
              <a:rPr lang="en-US" sz="4400" dirty="0">
                <a:solidFill>
                  <a:schemeClr val="accent2"/>
                </a:solidFill>
                <a:latin typeface="Rockwell" pitchFamily="18" charset="0"/>
              </a:rPr>
              <a:t> Grade-Sample Report</a:t>
            </a:r>
            <a:r>
              <a:rPr lang="en-US" sz="4400" dirty="0">
                <a:solidFill>
                  <a:schemeClr val="tx2"/>
                </a:solidFill>
                <a:latin typeface="Garamond" pitchFamily="18" charset="0"/>
              </a:rPr>
              <a:t>	</a:t>
            </a:r>
          </a:p>
        </p:txBody>
      </p:sp>
      <p:pic>
        <p:nvPicPr>
          <p:cNvPr id="52227" name="Picture 12"/>
          <p:cNvPicPr>
            <a:picLocks noChangeAspect="1" noChangeArrowheads="1"/>
          </p:cNvPicPr>
          <p:nvPr/>
        </p:nvPicPr>
        <p:blipFill>
          <a:blip r:embed="rId3" cstate="print"/>
          <a:srcRect l="22501" t="22501" r="21562" b="6250"/>
          <a:stretch>
            <a:fillRect/>
          </a:stretch>
        </p:blipFill>
        <p:spPr bwMode="auto">
          <a:xfrm>
            <a:off x="3465513" y="1435100"/>
            <a:ext cx="5678487" cy="5422900"/>
          </a:xfrm>
          <a:prstGeom prst="rect">
            <a:avLst/>
          </a:prstGeom>
          <a:noFill/>
          <a:ln w="9525">
            <a:noFill/>
            <a:miter lim="800000"/>
            <a:headEnd/>
            <a:tailEnd/>
          </a:ln>
        </p:spPr>
      </p:pic>
      <p:sp>
        <p:nvSpPr>
          <p:cNvPr id="52228" name="TextBox 5"/>
          <p:cNvSpPr txBox="1">
            <a:spLocks noChangeArrowheads="1"/>
          </p:cNvSpPr>
          <p:nvPr/>
        </p:nvSpPr>
        <p:spPr bwMode="auto">
          <a:xfrm>
            <a:off x="487363" y="2093913"/>
            <a:ext cx="2830512" cy="1384995"/>
          </a:xfrm>
          <a:prstGeom prst="rect">
            <a:avLst/>
          </a:prstGeom>
          <a:noFill/>
          <a:ln w="9525">
            <a:noFill/>
            <a:miter lim="800000"/>
            <a:headEnd/>
            <a:tailEnd/>
          </a:ln>
        </p:spPr>
        <p:txBody>
          <a:bodyPr>
            <a:spAutoFit/>
          </a:bodyPr>
          <a:lstStyle/>
          <a:p>
            <a:r>
              <a:rPr lang="en-US" sz="2800" dirty="0" smtClean="0">
                <a:latin typeface="Rockwell" pitchFamily="18" charset="0"/>
              </a:rPr>
              <a:t>Discuss with your shoulder partner.</a:t>
            </a:r>
            <a:endParaRPr lang="en-US" sz="28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0914" y="217715"/>
            <a:ext cx="8418286" cy="5663089"/>
          </a:xfrm>
          <a:prstGeom prst="rect">
            <a:avLst/>
          </a:prstGeom>
        </p:spPr>
        <p:txBody>
          <a:bodyPr wrap="square">
            <a:spAutoFit/>
          </a:bodyPr>
          <a:lstStyle/>
          <a:p>
            <a:pPr algn="ctr"/>
            <a:r>
              <a:rPr lang="en-US" sz="5400" b="1" dirty="0" smtClean="0">
                <a:solidFill>
                  <a:schemeClr val="accent2"/>
                </a:solidFill>
                <a:latin typeface="Rockwell" pitchFamily="18" charset="0"/>
              </a:rPr>
              <a:t>Compare and Contrast</a:t>
            </a:r>
          </a:p>
          <a:p>
            <a:pPr algn="ctr"/>
            <a:endParaRPr lang="en-US" sz="4400" dirty="0" smtClean="0">
              <a:latin typeface="Rockwell" pitchFamily="18" charset="0"/>
            </a:endParaRPr>
          </a:p>
          <a:p>
            <a:pPr algn="ctr"/>
            <a:r>
              <a:rPr lang="en-US" sz="4400" dirty="0" smtClean="0">
                <a:latin typeface="Rockwell" pitchFamily="18" charset="0"/>
              </a:rPr>
              <a:t>“Dyslexia Testing Student Profile” </a:t>
            </a:r>
          </a:p>
          <a:p>
            <a:pPr algn="ctr"/>
            <a:r>
              <a:rPr lang="en-US" sz="4400" dirty="0" smtClean="0">
                <a:latin typeface="Rockwell" pitchFamily="18" charset="0"/>
              </a:rPr>
              <a:t>Handout </a:t>
            </a:r>
          </a:p>
          <a:p>
            <a:pPr algn="ctr"/>
            <a:endParaRPr lang="en-US" sz="4400" dirty="0" smtClean="0">
              <a:latin typeface="Rockwell" pitchFamily="18" charset="0"/>
            </a:endParaRPr>
          </a:p>
          <a:p>
            <a:pPr algn="ctr"/>
            <a:r>
              <a:rPr lang="en-US" sz="4400" i="1" dirty="0" smtClean="0">
                <a:latin typeface="Rockwell" pitchFamily="18" charset="0"/>
              </a:rPr>
              <a:t>Diagnosis and TEA Guidelines</a:t>
            </a:r>
          </a:p>
          <a:p>
            <a:pPr algn="ctr"/>
            <a:r>
              <a:rPr lang="en-US" sz="4400" dirty="0" smtClean="0">
                <a:latin typeface="Rockwell" pitchFamily="18" charset="0"/>
              </a:rPr>
              <a:t> </a:t>
            </a:r>
          </a:p>
        </p:txBody>
      </p:sp>
      <p:sp>
        <p:nvSpPr>
          <p:cNvPr id="3" name="Rectangle 2"/>
          <p:cNvSpPr/>
          <p:nvPr/>
        </p:nvSpPr>
        <p:spPr>
          <a:xfrm>
            <a:off x="7465347" y="0"/>
            <a:ext cx="1377300" cy="245837"/>
          </a:xfrm>
          <a:prstGeom prst="rect">
            <a:avLst/>
          </a:prstGeom>
        </p:spPr>
        <p:txBody>
          <a:bodyPr wrap="none">
            <a:spAutoFit/>
          </a:bodyPr>
          <a:lstStyle/>
          <a:p>
            <a:pPr>
              <a:lnSpc>
                <a:spcPct val="95000"/>
              </a:lnSpc>
            </a:pPr>
            <a:r>
              <a:rPr lang="en-US" sz="1050" dirty="0" smtClean="0"/>
              <a:t>Handout </a:t>
            </a:r>
            <a:r>
              <a:rPr lang="en-US" sz="1050" dirty="0" smtClean="0"/>
              <a:t>pp. 22 - 31</a:t>
            </a:r>
            <a:endParaRPr lang="en-US" sz="1050"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17600" y="449943"/>
            <a:ext cx="7141029" cy="1320361"/>
          </a:xfrm>
          <a:prstGeom prst="rect">
            <a:avLst/>
          </a:prstGeom>
          <a:noFill/>
        </p:spPr>
        <p:txBody>
          <a:bodyPr wrap="square" rtlCol="0">
            <a:spAutoFit/>
          </a:bodyPr>
          <a:lstStyle/>
          <a:p>
            <a:pPr algn="ctr">
              <a:lnSpc>
                <a:spcPct val="95000"/>
              </a:lnSpc>
            </a:pPr>
            <a:r>
              <a:rPr lang="en-US" sz="2800" dirty="0" smtClean="0">
                <a:solidFill>
                  <a:schemeClr val="accent2"/>
                </a:solidFill>
                <a:latin typeface="Rockwell" pitchFamily="18" charset="0"/>
              </a:rPr>
              <a:t>Differential Diagnosis</a:t>
            </a:r>
          </a:p>
          <a:p>
            <a:pPr algn="ctr">
              <a:lnSpc>
                <a:spcPct val="95000"/>
              </a:lnSpc>
            </a:pPr>
            <a:r>
              <a:rPr lang="en-US" sz="2800" dirty="0" smtClean="0">
                <a:solidFill>
                  <a:schemeClr val="accent2"/>
                </a:solidFill>
                <a:latin typeface="Rockwell" pitchFamily="18" charset="0"/>
              </a:rPr>
              <a:t>Dyslexia, ADD, and Executive Function Assessment Considerations</a:t>
            </a:r>
            <a:endParaRPr lang="en-US" sz="2800" dirty="0">
              <a:solidFill>
                <a:schemeClr val="accent2"/>
              </a:solidFill>
              <a:latin typeface="Rockwell" pitchFamily="18" charset="0"/>
            </a:endParaRPr>
          </a:p>
        </p:txBody>
      </p:sp>
      <p:sp>
        <p:nvSpPr>
          <p:cNvPr id="3" name="Rectangle 2"/>
          <p:cNvSpPr/>
          <p:nvPr/>
        </p:nvSpPr>
        <p:spPr>
          <a:xfrm>
            <a:off x="7702580" y="0"/>
            <a:ext cx="1377300" cy="245837"/>
          </a:xfrm>
          <a:prstGeom prst="rect">
            <a:avLst/>
          </a:prstGeom>
        </p:spPr>
        <p:txBody>
          <a:bodyPr wrap="none">
            <a:spAutoFit/>
          </a:bodyPr>
          <a:lstStyle/>
          <a:p>
            <a:pPr>
              <a:lnSpc>
                <a:spcPct val="95000"/>
              </a:lnSpc>
            </a:pPr>
            <a:r>
              <a:rPr lang="en-US" sz="1050" dirty="0" smtClean="0"/>
              <a:t>Handout </a:t>
            </a:r>
            <a:r>
              <a:rPr lang="en-US" sz="1050" dirty="0" smtClean="0"/>
              <a:t>pp. 32 - 33</a:t>
            </a:r>
            <a:endParaRPr lang="en-US" sz="1050" dirty="0"/>
          </a:p>
        </p:txBody>
      </p:sp>
      <p:sp>
        <p:nvSpPr>
          <p:cNvPr id="4" name="TextBox 3"/>
          <p:cNvSpPr txBox="1"/>
          <p:nvPr/>
        </p:nvSpPr>
        <p:spPr>
          <a:xfrm>
            <a:off x="1944914" y="2220686"/>
            <a:ext cx="5704115" cy="3600986"/>
          </a:xfrm>
          <a:prstGeom prst="rect">
            <a:avLst/>
          </a:prstGeom>
          <a:noFill/>
        </p:spPr>
        <p:txBody>
          <a:bodyPr wrap="square" rtlCol="0">
            <a:spAutoFit/>
          </a:bodyPr>
          <a:lstStyle/>
          <a:p>
            <a:pPr algn="ctr">
              <a:lnSpc>
                <a:spcPct val="95000"/>
              </a:lnSpc>
            </a:pPr>
            <a:r>
              <a:rPr lang="en-US" sz="2000" dirty="0" smtClean="0">
                <a:latin typeface="Rockwell" pitchFamily="18" charset="0"/>
              </a:rPr>
              <a:t>Group Activity</a:t>
            </a:r>
          </a:p>
          <a:p>
            <a:pPr algn="ctr">
              <a:lnSpc>
                <a:spcPct val="95000"/>
              </a:lnSpc>
            </a:pPr>
            <a:endParaRPr lang="en-US" sz="2000" dirty="0" smtClean="0">
              <a:latin typeface="Rockwell" pitchFamily="18" charset="0"/>
            </a:endParaRPr>
          </a:p>
          <a:p>
            <a:pPr marL="457200" indent="-457200">
              <a:lnSpc>
                <a:spcPct val="95000"/>
              </a:lnSpc>
              <a:buAutoNum type="arabicParenR"/>
            </a:pPr>
            <a:r>
              <a:rPr lang="en-US" sz="2000" dirty="0" smtClean="0">
                <a:latin typeface="Rockwell" pitchFamily="18" charset="0"/>
              </a:rPr>
              <a:t>Decoding</a:t>
            </a:r>
          </a:p>
          <a:p>
            <a:pPr marL="457200" indent="-457200">
              <a:lnSpc>
                <a:spcPct val="95000"/>
              </a:lnSpc>
              <a:buAutoNum type="arabicParenR"/>
            </a:pPr>
            <a:endParaRPr lang="en-US" sz="2000" dirty="0" smtClean="0">
              <a:latin typeface="Rockwell" pitchFamily="18" charset="0"/>
            </a:endParaRPr>
          </a:p>
          <a:p>
            <a:pPr marL="457200" indent="-457200">
              <a:lnSpc>
                <a:spcPct val="95000"/>
              </a:lnSpc>
              <a:buAutoNum type="arabicParenR" startAt="2"/>
            </a:pPr>
            <a:r>
              <a:rPr lang="en-US" sz="2000" dirty="0" smtClean="0">
                <a:latin typeface="Rockwell" pitchFamily="18" charset="0"/>
              </a:rPr>
              <a:t>Oral Reading of Connected Text</a:t>
            </a:r>
          </a:p>
          <a:p>
            <a:pPr marL="457200" indent="-457200">
              <a:lnSpc>
                <a:spcPct val="95000"/>
              </a:lnSpc>
              <a:buAutoNum type="arabicParenR" startAt="2"/>
            </a:pPr>
            <a:endParaRPr lang="en-US" sz="2000" dirty="0" smtClean="0">
              <a:latin typeface="Rockwell" pitchFamily="18" charset="0"/>
            </a:endParaRPr>
          </a:p>
          <a:p>
            <a:pPr marL="457200" indent="-457200">
              <a:lnSpc>
                <a:spcPct val="95000"/>
              </a:lnSpc>
              <a:buAutoNum type="arabicParenR" startAt="3"/>
            </a:pPr>
            <a:r>
              <a:rPr lang="en-US" sz="2000" dirty="0" smtClean="0">
                <a:latin typeface="Rockwell" pitchFamily="18" charset="0"/>
              </a:rPr>
              <a:t>Listening Comprehension</a:t>
            </a:r>
          </a:p>
          <a:p>
            <a:pPr marL="457200" indent="-457200">
              <a:lnSpc>
                <a:spcPct val="95000"/>
              </a:lnSpc>
              <a:buAutoNum type="arabicParenR" startAt="3"/>
            </a:pPr>
            <a:endParaRPr lang="en-US" sz="2000" dirty="0" smtClean="0">
              <a:latin typeface="Rockwell" pitchFamily="18" charset="0"/>
            </a:endParaRPr>
          </a:p>
          <a:p>
            <a:pPr marL="457200" indent="-457200">
              <a:lnSpc>
                <a:spcPct val="95000"/>
              </a:lnSpc>
              <a:buAutoNum type="arabicParenR" startAt="4"/>
            </a:pPr>
            <a:r>
              <a:rPr lang="en-US" sz="2000" dirty="0" smtClean="0">
                <a:latin typeface="Rockwell" pitchFamily="18" charset="0"/>
              </a:rPr>
              <a:t>Reading comprehension</a:t>
            </a:r>
          </a:p>
          <a:p>
            <a:pPr marL="457200" indent="-457200">
              <a:lnSpc>
                <a:spcPct val="95000"/>
              </a:lnSpc>
              <a:buAutoNum type="arabicParenR" startAt="4"/>
            </a:pPr>
            <a:endParaRPr lang="en-US" sz="2000" dirty="0" smtClean="0">
              <a:latin typeface="Rockwell" pitchFamily="18" charset="0"/>
            </a:endParaRPr>
          </a:p>
          <a:p>
            <a:pPr marL="457200" indent="-457200">
              <a:lnSpc>
                <a:spcPct val="95000"/>
              </a:lnSpc>
              <a:buAutoNum type="arabicParenR" startAt="5"/>
            </a:pPr>
            <a:r>
              <a:rPr lang="en-US" sz="2000" dirty="0" smtClean="0">
                <a:latin typeface="Rockwell" pitchFamily="18" charset="0"/>
              </a:rPr>
              <a:t>S</a:t>
            </a:r>
            <a:r>
              <a:rPr lang="en-US" sz="2000" dirty="0" smtClean="0">
                <a:latin typeface="Rockwell" pitchFamily="18" charset="0"/>
              </a:rPr>
              <a:t>pelling</a:t>
            </a:r>
          </a:p>
          <a:p>
            <a:pPr marL="457200" indent="-457200">
              <a:lnSpc>
                <a:spcPct val="95000"/>
              </a:lnSpc>
            </a:pPr>
            <a:endParaRPr lang="en-US" sz="2000" dirty="0">
              <a:latin typeface="Rockwell"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67657" y="290286"/>
            <a:ext cx="8011885" cy="957943"/>
          </a:xfrm>
        </p:spPr>
        <p:txBody>
          <a:bodyPr>
            <a:normAutofit fontScale="90000"/>
          </a:bodyPr>
          <a:lstStyle/>
          <a:p>
            <a:pPr algn="ctr"/>
            <a:r>
              <a:rPr lang="en-US" sz="4000" b="1" dirty="0" smtClean="0">
                <a:latin typeface="Rockwell" pitchFamily="18" charset="0"/>
              </a:rPr>
              <a:t>Diagnosis and Accommodation</a:t>
            </a:r>
            <a:endParaRPr lang="en-US" sz="4000" b="1" dirty="0">
              <a:latin typeface="Rockwell" pitchFamily="18" charset="0"/>
            </a:endParaRPr>
          </a:p>
        </p:txBody>
      </p:sp>
      <p:sp>
        <p:nvSpPr>
          <p:cNvPr id="4" name="Rectangle 3"/>
          <p:cNvSpPr/>
          <p:nvPr/>
        </p:nvSpPr>
        <p:spPr>
          <a:xfrm>
            <a:off x="7702580" y="0"/>
            <a:ext cx="1301959" cy="245837"/>
          </a:xfrm>
          <a:prstGeom prst="rect">
            <a:avLst/>
          </a:prstGeom>
        </p:spPr>
        <p:txBody>
          <a:bodyPr wrap="none">
            <a:spAutoFit/>
          </a:bodyPr>
          <a:lstStyle/>
          <a:p>
            <a:pPr>
              <a:lnSpc>
                <a:spcPct val="95000"/>
              </a:lnSpc>
            </a:pPr>
            <a:r>
              <a:rPr lang="en-US" sz="1050" dirty="0" smtClean="0"/>
              <a:t>Handout </a:t>
            </a:r>
            <a:r>
              <a:rPr lang="en-US" sz="1050" dirty="0" smtClean="0"/>
              <a:t>p. 34 - 39</a:t>
            </a:r>
            <a:endParaRPr lang="en-US" sz="1050" dirty="0"/>
          </a:p>
        </p:txBody>
      </p:sp>
      <p:pic>
        <p:nvPicPr>
          <p:cNvPr id="3074" name="Picture 2" descr="C:\Documents and Settings\buchanan\My Documents\My Pictures\Microsoft Clip Organizer\j0308962.jpg"/>
          <p:cNvPicPr>
            <a:picLocks noChangeAspect="1" noChangeArrowheads="1"/>
          </p:cNvPicPr>
          <p:nvPr/>
        </p:nvPicPr>
        <p:blipFill>
          <a:blip r:embed="rId2" cstate="print"/>
          <a:srcRect/>
          <a:stretch>
            <a:fillRect/>
          </a:stretch>
        </p:blipFill>
        <p:spPr bwMode="auto">
          <a:xfrm>
            <a:off x="2351314" y="2239555"/>
            <a:ext cx="4931918" cy="3246846"/>
          </a:xfrm>
          <a:prstGeom prst="rect">
            <a:avLst/>
          </a:prstGeom>
          <a:noFill/>
        </p:spPr>
      </p:pic>
      <p:sp>
        <p:nvSpPr>
          <p:cNvPr id="6" name="Rectangle 5"/>
          <p:cNvSpPr/>
          <p:nvPr/>
        </p:nvSpPr>
        <p:spPr>
          <a:xfrm>
            <a:off x="3715820" y="1538514"/>
            <a:ext cx="1973617" cy="646331"/>
          </a:xfrm>
          <a:prstGeom prst="rect">
            <a:avLst/>
          </a:prstGeom>
        </p:spPr>
        <p:txBody>
          <a:bodyPr wrap="square">
            <a:spAutoFit/>
          </a:bodyPr>
          <a:lstStyle/>
          <a:p>
            <a:pPr algn="ctr">
              <a:buNone/>
            </a:pPr>
            <a:r>
              <a:rPr lang="en-US" sz="3600" dirty="0" smtClean="0">
                <a:latin typeface="Rockwell" pitchFamily="18" charset="0"/>
              </a:rPr>
              <a:t>Handout</a:t>
            </a: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53143" y="1364343"/>
            <a:ext cx="8171543" cy="4807857"/>
          </a:xfrm>
        </p:spPr>
        <p:txBody>
          <a:bodyPr>
            <a:normAutofit lnSpcReduction="10000"/>
          </a:bodyPr>
          <a:lstStyle/>
          <a:p>
            <a:pPr algn="ctr">
              <a:buNone/>
            </a:pPr>
            <a:r>
              <a:rPr lang="en-US" sz="3600" dirty="0" smtClean="0">
                <a:latin typeface="Rockwell" pitchFamily="18" charset="0"/>
              </a:rPr>
              <a:t>Handout</a:t>
            </a:r>
          </a:p>
          <a:p>
            <a:pPr algn="ctr">
              <a:buNone/>
            </a:pPr>
            <a:endParaRPr lang="en-US" sz="3600" dirty="0" smtClean="0">
              <a:latin typeface="Rockwell" pitchFamily="18" charset="0"/>
            </a:endParaRPr>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dirty="0" smtClean="0"/>
              <a:t>Mather, N., Wendling, B., </a:t>
            </a:r>
            <a:r>
              <a:rPr lang="en-US" i="1" dirty="0" smtClean="0"/>
              <a:t>Essentials of dyslexia 	assessment and intervention, </a:t>
            </a:r>
            <a:r>
              <a:rPr lang="en-US" dirty="0" smtClean="0"/>
              <a:t>Wiley &amp; Sons, 	(2012).</a:t>
            </a:r>
            <a:endParaRPr lang="en-US" dirty="0"/>
          </a:p>
        </p:txBody>
      </p:sp>
      <p:sp>
        <p:nvSpPr>
          <p:cNvPr id="3" name="Title 2"/>
          <p:cNvSpPr>
            <a:spLocks noGrp="1"/>
          </p:cNvSpPr>
          <p:nvPr>
            <p:ph type="title"/>
          </p:nvPr>
        </p:nvSpPr>
        <p:spPr/>
        <p:txBody>
          <a:bodyPr>
            <a:normAutofit fontScale="90000"/>
          </a:bodyPr>
          <a:lstStyle/>
          <a:p>
            <a:pPr algn="ctr"/>
            <a:r>
              <a:rPr lang="en-US" b="1" dirty="0" smtClean="0">
                <a:latin typeface="Rockwell" pitchFamily="18" charset="0"/>
              </a:rPr>
              <a:t>Instruction and Remediation</a:t>
            </a:r>
            <a:r>
              <a:rPr lang="en-US" dirty="0" smtClean="0"/>
              <a:t/>
            </a:r>
            <a:br>
              <a:rPr lang="en-US" dirty="0" smtClean="0"/>
            </a:br>
            <a:endParaRPr lang="en-US" dirty="0"/>
          </a:p>
        </p:txBody>
      </p:sp>
      <p:pic>
        <p:nvPicPr>
          <p:cNvPr id="2051" name="Picture 3" descr="C:\Documents and Settings\buchanan\Local Settings\Temporary Internet Files\Content.IE5\TNSMFPM1\MP900175372[1].jpg"/>
          <p:cNvPicPr>
            <a:picLocks noChangeAspect="1" noChangeArrowheads="1"/>
          </p:cNvPicPr>
          <p:nvPr/>
        </p:nvPicPr>
        <p:blipFill>
          <a:blip r:embed="rId2" cstate="print"/>
          <a:srcRect/>
          <a:stretch>
            <a:fillRect/>
          </a:stretch>
        </p:blipFill>
        <p:spPr bwMode="auto">
          <a:xfrm>
            <a:off x="2772229" y="2157838"/>
            <a:ext cx="3657600" cy="2426208"/>
          </a:xfrm>
          <a:prstGeom prst="rect">
            <a:avLst/>
          </a:prstGeom>
          <a:noFill/>
        </p:spPr>
      </p:pic>
      <p:sp>
        <p:nvSpPr>
          <p:cNvPr id="5" name="Rectangle 4"/>
          <p:cNvSpPr/>
          <p:nvPr/>
        </p:nvSpPr>
        <p:spPr>
          <a:xfrm>
            <a:off x="7460343" y="0"/>
            <a:ext cx="1683657" cy="253916"/>
          </a:xfrm>
          <a:prstGeom prst="rect">
            <a:avLst/>
          </a:prstGeom>
        </p:spPr>
        <p:txBody>
          <a:bodyPr wrap="square">
            <a:spAutoFit/>
          </a:bodyPr>
          <a:lstStyle/>
          <a:p>
            <a:pPr algn="ctr">
              <a:buNone/>
            </a:pPr>
            <a:r>
              <a:rPr lang="en-US" sz="1050" dirty="0" smtClean="0">
                <a:latin typeface="+mn-lt"/>
              </a:rPr>
              <a:t>Handout pp. 40 - 45</a:t>
            </a:r>
            <a:endParaRPr lang="en-US" sz="1050" dirty="0" smtClean="0">
              <a:latin typeface="+mn-lt"/>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a:xfrm>
            <a:off x="457200" y="274638"/>
            <a:ext cx="8229600" cy="886505"/>
          </a:xfrm>
        </p:spPr>
        <p:txBody>
          <a:bodyPr/>
          <a:lstStyle/>
          <a:p>
            <a:pPr algn="ctr" eaLnBrk="1" fontAlgn="auto" hangingPunct="1">
              <a:spcAft>
                <a:spcPts val="0"/>
              </a:spcAft>
              <a:defRPr/>
            </a:pPr>
            <a:r>
              <a:rPr lang="en-US" dirty="0" smtClean="0">
                <a:latin typeface="Rockwell" pitchFamily="18" charset="0"/>
              </a:rPr>
              <a:t>IMPORTANT</a:t>
            </a:r>
          </a:p>
        </p:txBody>
      </p:sp>
      <p:sp>
        <p:nvSpPr>
          <p:cNvPr id="57347" name="Rectangle 3"/>
          <p:cNvSpPr>
            <a:spLocks noGrp="1" noChangeArrowheads="1"/>
          </p:cNvSpPr>
          <p:nvPr>
            <p:ph type="body" sz="half" idx="1"/>
          </p:nvPr>
        </p:nvSpPr>
        <p:spPr>
          <a:xfrm>
            <a:off x="1600200" y="1233714"/>
            <a:ext cx="5943600" cy="5319486"/>
          </a:xfrm>
        </p:spPr>
        <p:txBody>
          <a:bodyPr>
            <a:normAutofit lnSpcReduction="10000"/>
          </a:bodyPr>
          <a:lstStyle/>
          <a:p>
            <a:pPr algn="ctr" eaLnBrk="1" hangingPunct="1">
              <a:buFont typeface="Wingdings" pitchFamily="2" charset="2"/>
              <a:buNone/>
            </a:pPr>
            <a:r>
              <a:rPr lang="en-US" sz="2800" dirty="0" smtClean="0">
                <a:latin typeface="Rockwell" pitchFamily="18" charset="0"/>
              </a:rPr>
              <a:t>Tests Do </a:t>
            </a:r>
            <a:r>
              <a:rPr lang="en-US" sz="2800" b="1" dirty="0" smtClean="0">
                <a:latin typeface="Rockwell" pitchFamily="18" charset="0"/>
              </a:rPr>
              <a:t>Not</a:t>
            </a:r>
            <a:r>
              <a:rPr lang="en-US" sz="2800" dirty="0" smtClean="0">
                <a:latin typeface="Rockwell" pitchFamily="18" charset="0"/>
              </a:rPr>
              <a:t> Evaluate.</a:t>
            </a:r>
          </a:p>
          <a:p>
            <a:pPr algn="ctr" eaLnBrk="1" hangingPunct="1">
              <a:buFont typeface="Wingdings" pitchFamily="2" charset="2"/>
              <a:buNone/>
            </a:pPr>
            <a:r>
              <a:rPr lang="en-US" sz="2800" b="1" dirty="0" smtClean="0">
                <a:latin typeface="Rockwell" pitchFamily="18" charset="0"/>
              </a:rPr>
              <a:t>People Do!!</a:t>
            </a:r>
          </a:p>
          <a:p>
            <a:pPr algn="ctr" eaLnBrk="1" hangingPunct="1">
              <a:buFont typeface="Wingdings" pitchFamily="2" charset="2"/>
              <a:buNone/>
            </a:pPr>
            <a:endParaRPr lang="en-US" sz="2800" b="1" dirty="0" smtClean="0">
              <a:latin typeface="Rockwell" pitchFamily="18" charset="0"/>
            </a:endParaRPr>
          </a:p>
          <a:p>
            <a:pPr algn="ctr" eaLnBrk="1" hangingPunct="1">
              <a:buFont typeface="Wingdings" pitchFamily="2" charset="2"/>
              <a:buNone/>
            </a:pPr>
            <a:endParaRPr lang="en-US" sz="2800" b="1" dirty="0" smtClean="0">
              <a:latin typeface="Rockwell" pitchFamily="18" charset="0"/>
            </a:endParaRPr>
          </a:p>
          <a:p>
            <a:pPr algn="ctr" eaLnBrk="1" hangingPunct="1">
              <a:buFont typeface="Wingdings" pitchFamily="2" charset="2"/>
              <a:buNone/>
            </a:pPr>
            <a:r>
              <a:rPr lang="en-US" sz="2800" b="1" dirty="0" smtClean="0">
                <a:latin typeface="Rockwell" pitchFamily="18" charset="0"/>
              </a:rPr>
              <a:t>The Knowledge of the Team </a:t>
            </a:r>
            <a:r>
              <a:rPr lang="en-US" sz="2800" b="1" dirty="0" smtClean="0">
                <a:latin typeface="Rockwell" pitchFamily="18" charset="0"/>
              </a:rPr>
              <a:t>of Evaluators</a:t>
            </a:r>
            <a:endParaRPr lang="en-US" sz="2800" b="1" dirty="0" smtClean="0">
              <a:latin typeface="Rockwell" pitchFamily="18" charset="0"/>
            </a:endParaRPr>
          </a:p>
          <a:p>
            <a:pPr algn="ctr" eaLnBrk="1" hangingPunct="1">
              <a:buFont typeface="Wingdings" pitchFamily="2" charset="2"/>
              <a:buNone/>
            </a:pPr>
            <a:r>
              <a:rPr lang="en-US" sz="2800" b="1" dirty="0" smtClean="0">
                <a:latin typeface="Rockwell" pitchFamily="18" charset="0"/>
              </a:rPr>
              <a:t>Is More Important</a:t>
            </a:r>
          </a:p>
          <a:p>
            <a:pPr algn="ctr" eaLnBrk="1" hangingPunct="1">
              <a:buFont typeface="Wingdings" pitchFamily="2" charset="2"/>
              <a:buNone/>
            </a:pPr>
            <a:r>
              <a:rPr lang="en-US" sz="2800" b="1" dirty="0" smtClean="0">
                <a:latin typeface="Rockwell" pitchFamily="18" charset="0"/>
              </a:rPr>
              <a:t>Than</a:t>
            </a:r>
          </a:p>
          <a:p>
            <a:pPr algn="ctr" eaLnBrk="1" hangingPunct="1">
              <a:buFont typeface="Wingdings" pitchFamily="2" charset="2"/>
              <a:buNone/>
            </a:pPr>
            <a:r>
              <a:rPr lang="en-US" sz="2800" b="1" dirty="0" smtClean="0">
                <a:latin typeface="Rockwell" pitchFamily="18" charset="0"/>
              </a:rPr>
              <a:t>The Tools Used</a:t>
            </a:r>
            <a:endParaRPr lang="en-US" sz="2800" b="1" dirty="0" smtClean="0">
              <a:latin typeface="Rockwell" pitchFamily="18" charset="0"/>
              <a:hlinkClick r:id="rId3" action="ppaction://hlinksldjump"/>
            </a:endParaRPr>
          </a:p>
        </p:txBody>
      </p:sp>
      <p:pic>
        <p:nvPicPr>
          <p:cNvPr id="4" name="Picture 3" descr="towre2-logo.gif"/>
          <p:cNvPicPr>
            <a:picLocks noChangeAspect="1"/>
          </p:cNvPicPr>
          <p:nvPr/>
        </p:nvPicPr>
        <p:blipFill>
          <a:blip r:embed="rId4" cstate="print"/>
          <a:stretch>
            <a:fillRect/>
          </a:stretch>
        </p:blipFill>
        <p:spPr>
          <a:xfrm>
            <a:off x="3676424" y="2574243"/>
            <a:ext cx="1762125" cy="809625"/>
          </a:xfrm>
          <a:prstGeom prst="rect">
            <a:avLst/>
          </a:prstGeom>
        </p:spPr>
      </p:pic>
      <p:pic>
        <p:nvPicPr>
          <p:cNvPr id="5" name="Picture 4" descr="GORT5_Logo.gif"/>
          <p:cNvPicPr>
            <a:picLocks noChangeAspect="1"/>
          </p:cNvPicPr>
          <p:nvPr/>
        </p:nvPicPr>
        <p:blipFill>
          <a:blip r:embed="rId5" cstate="print"/>
          <a:stretch>
            <a:fillRect/>
          </a:stretch>
        </p:blipFill>
        <p:spPr>
          <a:xfrm>
            <a:off x="6737803" y="1106486"/>
            <a:ext cx="1619250" cy="1190625"/>
          </a:xfrm>
          <a:prstGeom prst="rect">
            <a:avLst/>
          </a:prstGeom>
        </p:spPr>
      </p:pic>
      <p:pic>
        <p:nvPicPr>
          <p:cNvPr id="6" name="Picture 5" descr="3545245-CTOPP-2-Manual.jpg"/>
          <p:cNvPicPr>
            <a:picLocks noChangeAspect="1"/>
          </p:cNvPicPr>
          <p:nvPr/>
        </p:nvPicPr>
        <p:blipFill>
          <a:blip r:embed="rId6" cstate="print"/>
          <a:stretch>
            <a:fillRect/>
          </a:stretch>
        </p:blipFill>
        <p:spPr>
          <a:xfrm>
            <a:off x="435882" y="685346"/>
            <a:ext cx="1885950" cy="2381250"/>
          </a:xfrm>
          <a:prstGeom prst="rect">
            <a:avLst/>
          </a:prstGeom>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Content Placeholder 5"/>
          <p:cNvSpPr>
            <a:spLocks noGrp="1"/>
          </p:cNvSpPr>
          <p:nvPr>
            <p:ph idx="1"/>
          </p:nvPr>
        </p:nvSpPr>
        <p:spPr>
          <a:xfrm>
            <a:off x="693738" y="653143"/>
            <a:ext cx="7845425" cy="5399314"/>
          </a:xfrm>
        </p:spPr>
        <p:txBody>
          <a:bodyPr>
            <a:normAutofit/>
          </a:bodyPr>
          <a:lstStyle/>
          <a:p>
            <a:pPr algn="ctr">
              <a:buFont typeface="Wingdings 3" pitchFamily="18" charset="2"/>
              <a:buNone/>
            </a:pPr>
            <a:r>
              <a:rPr lang="en-US" sz="2800" dirty="0" smtClean="0">
                <a:solidFill>
                  <a:srgbClr val="BD0307"/>
                </a:solidFill>
                <a:latin typeface="Rockwell" pitchFamily="18" charset="0"/>
              </a:rPr>
              <a:t>References</a:t>
            </a:r>
          </a:p>
          <a:p>
            <a:pPr algn="ctr">
              <a:buFont typeface="Wingdings 3" pitchFamily="18" charset="2"/>
              <a:buNone/>
            </a:pPr>
            <a:endParaRPr lang="en-US" sz="2000" u="sng" dirty="0" smtClean="0">
              <a:solidFill>
                <a:srgbClr val="BD0307"/>
              </a:solidFill>
              <a:latin typeface="Rockwell" pitchFamily="18" charset="0"/>
            </a:endParaRPr>
          </a:p>
          <a:p>
            <a:r>
              <a:rPr lang="en-US" sz="2000" dirty="0" smtClean="0">
                <a:latin typeface="Rockwell" pitchFamily="18" charset="0"/>
              </a:rPr>
              <a:t>Regina G. R. ,</a:t>
            </a:r>
            <a:r>
              <a:rPr lang="en-US" sz="2000" i="1" dirty="0" smtClean="0">
                <a:latin typeface="Rockwell" pitchFamily="18" charset="0"/>
              </a:rPr>
              <a:t>The source for dyslexia &amp; </a:t>
            </a:r>
            <a:r>
              <a:rPr lang="en-US" sz="2000" i="1" dirty="0" err="1" smtClean="0">
                <a:latin typeface="Rockwell" pitchFamily="18" charset="0"/>
              </a:rPr>
              <a:t>dysgraphia</a:t>
            </a:r>
            <a:r>
              <a:rPr lang="en-US" sz="2000" i="1" dirty="0" smtClean="0">
                <a:latin typeface="Rockwell" pitchFamily="18" charset="0"/>
              </a:rPr>
              <a:t>. 	</a:t>
            </a:r>
            <a:r>
              <a:rPr lang="en-US" sz="2000" dirty="0" err="1" smtClean="0">
                <a:latin typeface="Rockwell" pitchFamily="18" charset="0"/>
              </a:rPr>
              <a:t>LinguiSystems</a:t>
            </a:r>
            <a:r>
              <a:rPr lang="en-US" sz="2000" dirty="0" smtClean="0">
                <a:latin typeface="Rockwell" pitchFamily="18" charset="0"/>
              </a:rPr>
              <a:t>, Inc., 1999.</a:t>
            </a:r>
          </a:p>
          <a:p>
            <a:r>
              <a:rPr lang="en-US" sz="2000" dirty="0" smtClean="0">
                <a:latin typeface="Rockwell" pitchFamily="18" charset="0"/>
              </a:rPr>
              <a:t>Texas Education Agency, </a:t>
            </a:r>
            <a:r>
              <a:rPr lang="en-US" sz="2000" i="1" dirty="0" smtClean="0">
                <a:latin typeface="Rockwell" pitchFamily="18" charset="0"/>
              </a:rPr>
              <a:t>The dyslexia handbook. </a:t>
            </a:r>
            <a:r>
              <a:rPr lang="en-US" sz="2000" dirty="0" smtClean="0">
                <a:latin typeface="Rockwell" pitchFamily="18" charset="0"/>
              </a:rPr>
              <a:t>2010.</a:t>
            </a:r>
          </a:p>
          <a:p>
            <a:r>
              <a:rPr lang="en-US" sz="2000" dirty="0" err="1" smtClean="0">
                <a:latin typeface="Rockwell" pitchFamily="18" charset="0"/>
              </a:rPr>
              <a:t>Shaywitz</a:t>
            </a:r>
            <a:r>
              <a:rPr lang="en-US" sz="2000" dirty="0" smtClean="0">
                <a:latin typeface="Rockwell" pitchFamily="18" charset="0"/>
              </a:rPr>
              <a:t>,  S. ,</a:t>
            </a:r>
            <a:r>
              <a:rPr lang="en-US" sz="2000" i="1" dirty="0" smtClean="0">
                <a:latin typeface="Rockwell" pitchFamily="18" charset="0"/>
              </a:rPr>
              <a:t>Overcoming dyslexia. </a:t>
            </a:r>
            <a:r>
              <a:rPr lang="en-US" sz="2000" dirty="0" smtClean="0">
                <a:latin typeface="Rockwell" pitchFamily="18" charset="0"/>
              </a:rPr>
              <a:t>Vintage Books, 2003</a:t>
            </a:r>
          </a:p>
          <a:p>
            <a:r>
              <a:rPr lang="en-US" sz="2000" dirty="0" smtClean="0">
                <a:latin typeface="Rockwell" pitchFamily="18" charset="0"/>
              </a:rPr>
              <a:t>Flanagan, D,  Ortiz,  S, &amp; Alfonso, V., </a:t>
            </a:r>
            <a:r>
              <a:rPr lang="en-US" sz="2000" i="1" dirty="0" smtClean="0">
                <a:latin typeface="Rockwell" pitchFamily="18" charset="0"/>
              </a:rPr>
              <a:t>Essentials of cross-battery 	assessment 3rd ed.  </a:t>
            </a:r>
            <a:r>
              <a:rPr lang="en-US" sz="2000" dirty="0" smtClean="0">
                <a:latin typeface="Rockwell" pitchFamily="18" charset="0"/>
              </a:rPr>
              <a:t>Wiley, 2007.</a:t>
            </a:r>
          </a:p>
          <a:p>
            <a:r>
              <a:rPr lang="en-US" sz="2000" dirty="0" smtClean="0">
                <a:latin typeface="Rockwell" pitchFamily="18" charset="0"/>
              </a:rPr>
              <a:t>Fletcher, J.M., Fuchs, L., Barnes, M.A. , </a:t>
            </a:r>
            <a:r>
              <a:rPr lang="en-US" sz="2000" i="1" dirty="0" smtClean="0">
                <a:latin typeface="Rockwell" pitchFamily="18" charset="0"/>
              </a:rPr>
              <a:t>Learning disabilities: 	From identification to intervention</a:t>
            </a:r>
            <a:r>
              <a:rPr lang="en-US" sz="2000" dirty="0" smtClean="0">
                <a:latin typeface="Rockwell" pitchFamily="18" charset="0"/>
              </a:rPr>
              <a:t>. New York, NY: 	Guilford Press,(2007).</a:t>
            </a:r>
          </a:p>
          <a:p>
            <a:endParaRPr lang="en-US" sz="1400" dirty="0" smtClean="0"/>
          </a:p>
          <a:p>
            <a:pPr algn="ctr">
              <a:buFont typeface="Wingdings 3" pitchFamily="18" charset="2"/>
              <a:buNone/>
            </a:pPr>
            <a:endParaRPr lang="en-US" sz="1400" dirty="0" smtClean="0"/>
          </a:p>
          <a:p>
            <a:pPr algn="ctr">
              <a:buFont typeface="Wingdings 3" pitchFamily="18" charset="2"/>
              <a:buNone/>
            </a:pPr>
            <a:endParaRPr lang="en-US" sz="1400" dirty="0" smtClean="0">
              <a:solidFill>
                <a:srgbClr val="BD0307"/>
              </a:solidFill>
            </a:endParaRPr>
          </a:p>
          <a:p>
            <a:pPr>
              <a:buFont typeface="Wingdings 3" pitchFamily="18" charset="2"/>
              <a:buNone/>
            </a:pPr>
            <a:endParaRPr lang="en-US" dirty="0" smtClean="0">
              <a:solidFill>
                <a:srgbClr val="BD0307"/>
              </a:solidFill>
            </a:endParaRPr>
          </a:p>
          <a:p>
            <a:pPr algn="ctr">
              <a:buFont typeface="Wingdings 3" pitchFamily="18" charset="2"/>
              <a:buNone/>
            </a:pPr>
            <a:endParaRPr lang="en-US" sz="2400" dirty="0" smtClean="0"/>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1829" y="1277257"/>
            <a:ext cx="7489371" cy="3125471"/>
          </a:xfrm>
          <a:prstGeom prst="rect">
            <a:avLst/>
          </a:prstGeom>
          <a:noFill/>
        </p:spPr>
        <p:txBody>
          <a:bodyPr wrap="square" rtlCol="0">
            <a:spAutoFit/>
          </a:bodyPr>
          <a:lstStyle/>
          <a:p>
            <a:pPr>
              <a:lnSpc>
                <a:spcPct val="150000"/>
              </a:lnSpc>
            </a:pPr>
            <a:r>
              <a:rPr lang="en-GB" sz="2400" dirty="0" smtClean="0">
                <a:latin typeface="Rockwell" pitchFamily="18" charset="0"/>
              </a:rPr>
              <a:t>This passage illustrates lateral disorientation. Some dyslexic students find that words appear in the wrong place and letters get switched around along a line. It also demonstrates lateral inversion where </a:t>
            </a:r>
            <a:r>
              <a:rPr lang="en-GB" sz="2400" dirty="0" err="1" smtClean="0">
                <a:latin typeface="Rockwell" pitchFamily="18" charset="0"/>
              </a:rPr>
              <a:t>bs</a:t>
            </a:r>
            <a:r>
              <a:rPr lang="en-GB" sz="2400" dirty="0" smtClean="0">
                <a:latin typeface="Rockwell" pitchFamily="18" charset="0"/>
              </a:rPr>
              <a:t> and </a:t>
            </a:r>
            <a:r>
              <a:rPr lang="en-GB" sz="2400" dirty="0" err="1" smtClean="0">
                <a:latin typeface="Rockwell" pitchFamily="18" charset="0"/>
              </a:rPr>
              <a:t>ds</a:t>
            </a:r>
            <a:r>
              <a:rPr lang="en-GB" sz="2400" dirty="0" smtClean="0">
                <a:latin typeface="Rockwell" pitchFamily="18" charset="0"/>
              </a:rPr>
              <a:t> are confused and switched around.</a:t>
            </a:r>
            <a:endParaRPr lang="en-US" sz="2400" dirty="0" smtClean="0">
              <a:latin typeface="Rockwell" pitchFamily="18" charset="0"/>
            </a:endParaRPr>
          </a:p>
          <a:p>
            <a:pPr>
              <a:lnSpc>
                <a:spcPct val="95000"/>
              </a:lnSpc>
            </a:pPr>
            <a:endParaRPr lang="en-US" dirty="0"/>
          </a:p>
        </p:txBody>
      </p:sp>
      <p:sp>
        <p:nvSpPr>
          <p:cNvPr id="3" name="TextBox 2"/>
          <p:cNvSpPr txBox="1"/>
          <p:nvPr/>
        </p:nvSpPr>
        <p:spPr>
          <a:xfrm>
            <a:off x="1451430" y="4905830"/>
            <a:ext cx="6197600" cy="881780"/>
          </a:xfrm>
          <a:prstGeom prst="rect">
            <a:avLst/>
          </a:prstGeom>
          <a:noFill/>
        </p:spPr>
        <p:txBody>
          <a:bodyPr wrap="square" rtlCol="0">
            <a:spAutoFit/>
          </a:bodyPr>
          <a:lstStyle/>
          <a:p>
            <a:pPr algn="ctr">
              <a:lnSpc>
                <a:spcPct val="95000"/>
              </a:lnSpc>
            </a:pPr>
            <a:endParaRPr lang="en-US" b="1" dirty="0" smtClean="0">
              <a:latin typeface="Rockwell" pitchFamily="18" charset="0"/>
            </a:endParaRPr>
          </a:p>
          <a:p>
            <a:pPr algn="ctr">
              <a:lnSpc>
                <a:spcPct val="95000"/>
              </a:lnSpc>
            </a:pPr>
            <a:r>
              <a:rPr lang="en-US" b="1" dirty="0" smtClean="0">
                <a:latin typeface="Rockwell" pitchFamily="18" charset="0"/>
              </a:rPr>
              <a:t>2. Difficulty recognizing letters. (</a:t>
            </a:r>
            <a:r>
              <a:rPr lang="en-US" b="1" dirty="0" err="1" smtClean="0">
                <a:latin typeface="Rockwell" pitchFamily="18" charset="0"/>
              </a:rPr>
              <a:t>Gvs</a:t>
            </a:r>
            <a:r>
              <a:rPr lang="en-US" b="1" dirty="0" smtClean="0">
                <a:latin typeface="Rockwell" pitchFamily="18" charset="0"/>
              </a:rPr>
              <a:t>)</a:t>
            </a:r>
          </a:p>
          <a:p>
            <a:pPr>
              <a:lnSpc>
                <a:spcPct val="95000"/>
              </a:lnSpc>
            </a:pPr>
            <a:endParaRPr lang="en-US" dirty="0"/>
          </a:p>
        </p:txBody>
      </p:sp>
      <p:sp>
        <p:nvSpPr>
          <p:cNvPr id="4" name="Rectangle 3"/>
          <p:cNvSpPr/>
          <p:nvPr/>
        </p:nvSpPr>
        <p:spPr>
          <a:xfrm>
            <a:off x="1451429" y="4949371"/>
            <a:ext cx="6212114" cy="74022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TextBox 2"/>
          <p:cNvSpPr txBox="1">
            <a:spLocks noChangeArrowheads="1"/>
          </p:cNvSpPr>
          <p:nvPr/>
        </p:nvSpPr>
        <p:spPr bwMode="auto">
          <a:xfrm>
            <a:off x="1349829" y="0"/>
            <a:ext cx="6821714" cy="7140416"/>
          </a:xfrm>
          <a:prstGeom prst="rect">
            <a:avLst/>
          </a:prstGeom>
          <a:noFill/>
          <a:ln w="9525">
            <a:noFill/>
            <a:miter lim="800000"/>
            <a:headEnd/>
            <a:tailEnd/>
          </a:ln>
        </p:spPr>
        <p:txBody>
          <a:bodyPr wrap="square">
            <a:spAutoFit/>
          </a:bodyPr>
          <a:lstStyle/>
          <a:p>
            <a:pPr algn="ctr"/>
            <a:endParaRPr lang="en-US" sz="3200" i="1" dirty="0" smtClean="0">
              <a:latin typeface="Rockwell" pitchFamily="18" charset="0"/>
            </a:endParaRPr>
          </a:p>
          <a:p>
            <a:pPr algn="ctr"/>
            <a:r>
              <a:rPr lang="en-US" sz="3200" i="1" dirty="0" smtClean="0">
                <a:latin typeface="Rockwell" pitchFamily="18" charset="0"/>
              </a:rPr>
              <a:t>Thank </a:t>
            </a:r>
            <a:r>
              <a:rPr lang="en-US" sz="3200" i="1" dirty="0">
                <a:latin typeface="Rockwell" pitchFamily="18" charset="0"/>
              </a:rPr>
              <a:t>you</a:t>
            </a:r>
            <a:r>
              <a:rPr lang="en-US" sz="3200" i="1" dirty="0" smtClean="0">
                <a:latin typeface="Rockwell" pitchFamily="18" charset="0"/>
              </a:rPr>
              <a:t>! </a:t>
            </a:r>
          </a:p>
          <a:p>
            <a:pPr algn="ctr"/>
            <a:endParaRPr lang="en-US" sz="3200" dirty="0" smtClean="0">
              <a:latin typeface="Rockwell" pitchFamily="18" charset="0"/>
            </a:endParaRPr>
          </a:p>
          <a:p>
            <a:pPr algn="ctr"/>
            <a:r>
              <a:rPr lang="en-US" sz="3200" dirty="0" smtClean="0">
                <a:latin typeface="Rockwell" pitchFamily="18" charset="0"/>
              </a:rPr>
              <a:t>Call Anytime!!</a:t>
            </a:r>
          </a:p>
          <a:p>
            <a:pPr algn="ctr"/>
            <a:endParaRPr lang="en-US" sz="3200" dirty="0" smtClean="0">
              <a:latin typeface="Rockwell" pitchFamily="18" charset="0"/>
            </a:endParaRPr>
          </a:p>
          <a:p>
            <a:pPr algn="ctr"/>
            <a:endParaRPr lang="en-US" sz="3200" dirty="0" smtClean="0">
              <a:latin typeface="Rockwell" pitchFamily="18" charset="0"/>
            </a:endParaRPr>
          </a:p>
          <a:p>
            <a:pPr algn="ctr"/>
            <a:endParaRPr lang="en-US" sz="3200" dirty="0" smtClean="0">
              <a:latin typeface="Rockwell" pitchFamily="18" charset="0"/>
            </a:endParaRPr>
          </a:p>
          <a:p>
            <a:pPr algn="ctr"/>
            <a:endParaRPr lang="en-US" sz="3200" dirty="0" smtClean="0">
              <a:latin typeface="Rockwell" pitchFamily="18" charset="0"/>
            </a:endParaRPr>
          </a:p>
          <a:p>
            <a:pPr algn="ctr"/>
            <a:endParaRPr lang="en-US" sz="3200" dirty="0" smtClean="0">
              <a:latin typeface="Rockwell" pitchFamily="18" charset="0"/>
            </a:endParaRPr>
          </a:p>
          <a:p>
            <a:pPr algn="ctr"/>
            <a:endParaRPr lang="en-US" sz="3200" dirty="0" smtClean="0">
              <a:latin typeface="Rockwell" pitchFamily="18" charset="0"/>
            </a:endParaRPr>
          </a:p>
          <a:p>
            <a:pPr algn="ctr"/>
            <a:r>
              <a:rPr lang="en-US" sz="3200" i="1" dirty="0" smtClean="0">
                <a:latin typeface="Rockwell" pitchFamily="18" charset="0"/>
              </a:rPr>
              <a:t>Dr. Debbie Buchanan</a:t>
            </a:r>
          </a:p>
          <a:p>
            <a:pPr algn="ctr"/>
            <a:r>
              <a:rPr lang="en-US" sz="2000" dirty="0" smtClean="0">
                <a:solidFill>
                  <a:srgbClr val="C00000"/>
                </a:solidFill>
                <a:latin typeface="Rockwell" pitchFamily="18" charset="0"/>
              </a:rPr>
              <a:t>dbuchanan@esc1.net </a:t>
            </a:r>
          </a:p>
          <a:p>
            <a:pPr algn="ctr"/>
            <a:r>
              <a:rPr lang="en-US" sz="2000" dirty="0" smtClean="0">
                <a:latin typeface="Rockwell" pitchFamily="18" charset="0"/>
              </a:rPr>
              <a:t>(956) 984–6202 </a:t>
            </a:r>
          </a:p>
          <a:p>
            <a:pPr algn="ctr"/>
            <a:endParaRPr lang="en-US" sz="6600" dirty="0">
              <a:latin typeface="Rockwell" pitchFamily="18" charset="0"/>
            </a:endParaRPr>
          </a:p>
        </p:txBody>
      </p:sp>
      <p:pic>
        <p:nvPicPr>
          <p:cNvPr id="1026" name="Picture 2" descr="C:\Documents and Settings\buchanan\Local Settings\Temporary Internet Files\Content.IE5\WU740ZD0\MP910216391[1].png"/>
          <p:cNvPicPr>
            <a:picLocks noChangeAspect="1" noChangeArrowheads="1"/>
          </p:cNvPicPr>
          <p:nvPr/>
        </p:nvPicPr>
        <p:blipFill>
          <a:blip r:embed="rId3" cstate="print"/>
          <a:srcRect/>
          <a:stretch>
            <a:fillRect/>
          </a:stretch>
        </p:blipFill>
        <p:spPr bwMode="auto">
          <a:xfrm>
            <a:off x="3396342" y="2378711"/>
            <a:ext cx="2703739" cy="2355440"/>
          </a:xfrm>
          <a:prstGeom prst="rect">
            <a:avLst/>
          </a:prstGeom>
          <a:noFill/>
        </p:spPr>
      </p:pic>
    </p:spTree>
  </p:cSld>
  <p:clrMapOvr>
    <a:masterClrMapping/>
  </p:clrMapOvr>
  <p:transition advClick="0" advTm="7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943" y="522514"/>
            <a:ext cx="8360228" cy="5895460"/>
          </a:xfrm>
          <a:prstGeom prst="rect">
            <a:avLst/>
          </a:prstGeom>
          <a:noFill/>
        </p:spPr>
        <p:txBody>
          <a:bodyPr wrap="square" rtlCol="0">
            <a:spAutoFit/>
          </a:bodyPr>
          <a:lstStyle/>
          <a:p>
            <a:r>
              <a:rPr lang="en-GB" sz="2400" b="1" dirty="0" smtClean="0">
                <a:latin typeface="Rockwell" pitchFamily="18" charset="0"/>
              </a:rPr>
              <a:t>Answers:</a:t>
            </a:r>
            <a:endParaRPr lang="en-US" sz="2400" dirty="0" smtClean="0">
              <a:latin typeface="Rockwell" pitchFamily="18" charset="0"/>
            </a:endParaRPr>
          </a:p>
          <a:p>
            <a:r>
              <a:rPr lang="en-GB" sz="2400" dirty="0" smtClean="0">
                <a:latin typeface="Rockwell" pitchFamily="18" charset="0"/>
              </a:rPr>
              <a:t>The answers to the questions are:</a:t>
            </a:r>
            <a:endParaRPr lang="en-US" sz="2400" dirty="0" smtClean="0">
              <a:latin typeface="Rockwell" pitchFamily="18" charset="0"/>
            </a:endParaRPr>
          </a:p>
          <a:p>
            <a:pPr lvl="0"/>
            <a:r>
              <a:rPr lang="en-GB" sz="2400" dirty="0" smtClean="0">
                <a:latin typeface="Rockwell" pitchFamily="18" charset="0"/>
              </a:rPr>
              <a:t>1. Widening participation is mentioned in the passage.</a:t>
            </a:r>
            <a:endParaRPr lang="en-US" sz="2400" dirty="0" smtClean="0">
              <a:latin typeface="Rockwell" pitchFamily="18" charset="0"/>
            </a:endParaRPr>
          </a:p>
          <a:p>
            <a:pPr lvl="0"/>
            <a:r>
              <a:rPr lang="en-GB" sz="2400" dirty="0" smtClean="0">
                <a:latin typeface="Rockwell" pitchFamily="18" charset="0"/>
              </a:rPr>
              <a:t>2. It is invaluable for staff to know about organisational  	difficulties.</a:t>
            </a:r>
          </a:p>
          <a:p>
            <a:pPr lvl="0"/>
            <a:endParaRPr lang="en-US" sz="2400" dirty="0" smtClean="0">
              <a:latin typeface="Rockwell" pitchFamily="18" charset="0"/>
            </a:endParaRPr>
          </a:p>
          <a:p>
            <a:r>
              <a:rPr lang="en-GB" sz="2400" i="1" dirty="0" smtClean="0">
                <a:latin typeface="Rockwell" pitchFamily="18" charset="0"/>
              </a:rPr>
              <a:t>Here is the original passage:</a:t>
            </a:r>
          </a:p>
          <a:p>
            <a:endParaRPr lang="en-US" sz="2400" dirty="0" smtClean="0">
              <a:latin typeface="Rockwell" pitchFamily="18" charset="0"/>
            </a:endParaRPr>
          </a:p>
          <a:p>
            <a:r>
              <a:rPr lang="en-GB" sz="2400" dirty="0" smtClean="0">
                <a:latin typeface="Rockwell" pitchFamily="18" charset="0"/>
              </a:rPr>
              <a:t>"In the current climate of widening participation, particularly in those institutions that do not traditionally offer a 'learning-support' unit, it will prove invaluable to staff to embrace new methods to produce course materials and/or teaching, and to gain an understanding of the different types of organisational difficulties that dyslexic students have."</a:t>
            </a:r>
            <a:endParaRPr lang="en-US" sz="2400" dirty="0" smtClean="0">
              <a:latin typeface="Rockwell" pitchFamily="18" charset="0"/>
            </a:endParaRP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aphic demonstrating fading of text from visibility to invisibility."/>
          <p:cNvPicPr/>
          <p:nvPr/>
        </p:nvPicPr>
        <p:blipFill>
          <a:blip r:embed="rId2" cstate="print"/>
          <a:srcRect/>
          <a:stretch>
            <a:fillRect/>
          </a:stretch>
        </p:blipFill>
        <p:spPr bwMode="auto">
          <a:xfrm>
            <a:off x="1016000" y="174172"/>
            <a:ext cx="7184571" cy="3918857"/>
          </a:xfrm>
          <a:prstGeom prst="rect">
            <a:avLst/>
          </a:prstGeom>
          <a:noFill/>
          <a:ln w="9525">
            <a:noFill/>
            <a:miter lim="800000"/>
            <a:headEnd/>
            <a:tailEnd/>
          </a:ln>
        </p:spPr>
      </p:pic>
      <p:sp>
        <p:nvSpPr>
          <p:cNvPr id="3" name="TextBox 2"/>
          <p:cNvSpPr txBox="1"/>
          <p:nvPr/>
        </p:nvSpPr>
        <p:spPr>
          <a:xfrm>
            <a:off x="696686" y="4122057"/>
            <a:ext cx="7518400" cy="1463478"/>
          </a:xfrm>
          <a:prstGeom prst="rect">
            <a:avLst/>
          </a:prstGeom>
          <a:noFill/>
        </p:spPr>
        <p:txBody>
          <a:bodyPr wrap="square" rtlCol="0">
            <a:spAutoFit/>
          </a:bodyPr>
          <a:lstStyle/>
          <a:p>
            <a:r>
              <a:rPr lang="en-GB" b="1" dirty="0" smtClean="0">
                <a:latin typeface="Rockwell" pitchFamily="18" charset="0"/>
              </a:rPr>
              <a:t>Questions</a:t>
            </a:r>
            <a:endParaRPr lang="en-US" dirty="0" smtClean="0">
              <a:latin typeface="Rockwell" pitchFamily="18" charset="0"/>
            </a:endParaRPr>
          </a:p>
          <a:p>
            <a:pPr lvl="0"/>
            <a:r>
              <a:rPr lang="en-GB" dirty="0" smtClean="0">
                <a:latin typeface="Rockwell" pitchFamily="18" charset="0"/>
              </a:rPr>
              <a:t>1. Why might some dyslexic students not be able to receive similar 	study skills tuition?</a:t>
            </a:r>
            <a:endParaRPr lang="en-US" dirty="0" smtClean="0">
              <a:latin typeface="Rockwell" pitchFamily="18" charset="0"/>
            </a:endParaRPr>
          </a:p>
          <a:p>
            <a:pPr lvl="0"/>
            <a:r>
              <a:rPr lang="en-GB" dirty="0" smtClean="0">
                <a:latin typeface="Rockwell" pitchFamily="18" charset="0"/>
              </a:rPr>
              <a:t>2. What could be of benefit to such students if it can be dispersed?</a:t>
            </a:r>
            <a:endParaRPr lang="en-US" dirty="0" smtClean="0">
              <a:latin typeface="Rockwell" pitchFamily="18" charset="0"/>
            </a:endParaRPr>
          </a:p>
          <a:p>
            <a:pPr>
              <a:lnSpc>
                <a:spcPct val="95000"/>
              </a:lnSpc>
            </a:pPr>
            <a:endParaRPr lang="en-US" dirty="0"/>
          </a:p>
        </p:txBody>
      </p:sp>
      <p:sp>
        <p:nvSpPr>
          <p:cNvPr id="4" name="TextBox 3"/>
          <p:cNvSpPr txBox="1"/>
          <p:nvPr/>
        </p:nvSpPr>
        <p:spPr>
          <a:xfrm>
            <a:off x="566057" y="5384800"/>
            <a:ext cx="7663543" cy="1408078"/>
          </a:xfrm>
          <a:prstGeom prst="rect">
            <a:avLst/>
          </a:prstGeom>
          <a:noFill/>
        </p:spPr>
        <p:txBody>
          <a:bodyPr wrap="square" rtlCol="0">
            <a:spAutoFit/>
          </a:bodyPr>
          <a:lstStyle/>
          <a:p>
            <a:pPr lvl="0">
              <a:lnSpc>
                <a:spcPct val="95000"/>
              </a:lnSpc>
            </a:pPr>
            <a:endParaRPr lang="en-US" dirty="0" smtClean="0">
              <a:latin typeface="Rockwell" pitchFamily="18" charset="0"/>
            </a:endParaRPr>
          </a:p>
          <a:p>
            <a:pPr lvl="0">
              <a:lnSpc>
                <a:spcPct val="95000"/>
              </a:lnSpc>
            </a:pPr>
            <a:r>
              <a:rPr lang="en-US" b="1" dirty="0" smtClean="0">
                <a:latin typeface="Rockwell" pitchFamily="18" charset="0"/>
              </a:rPr>
              <a:t>2. Difficulty recognizing letters. (</a:t>
            </a:r>
            <a:r>
              <a:rPr lang="en-US" b="1" dirty="0" err="1" smtClean="0">
                <a:latin typeface="Rockwell" pitchFamily="18" charset="0"/>
              </a:rPr>
              <a:t>Gvs</a:t>
            </a:r>
            <a:r>
              <a:rPr lang="en-US" b="1" dirty="0" smtClean="0">
                <a:latin typeface="Rockwell" pitchFamily="18" charset="0"/>
              </a:rPr>
              <a:t>) </a:t>
            </a:r>
          </a:p>
          <a:p>
            <a:pPr lvl="0">
              <a:lnSpc>
                <a:spcPct val="95000"/>
              </a:lnSpc>
            </a:pPr>
            <a:r>
              <a:rPr lang="en-GB" i="1" dirty="0" smtClean="0">
                <a:latin typeface="Rockwell" pitchFamily="18" charset="0"/>
                <a:ea typeface="Times New Roman" pitchFamily="18" charset="0"/>
                <a:cs typeface="Times New Roman" pitchFamily="18" charset="0"/>
              </a:rPr>
              <a:t>This passage illustrates fading. </a:t>
            </a:r>
          </a:p>
          <a:p>
            <a:pPr lvl="0">
              <a:lnSpc>
                <a:spcPct val="95000"/>
              </a:lnSpc>
            </a:pPr>
            <a:r>
              <a:rPr lang="en-GB" i="1" dirty="0" smtClean="0">
                <a:latin typeface="Rockwell" pitchFamily="18" charset="0"/>
                <a:ea typeface="Times New Roman" pitchFamily="18" charset="0"/>
                <a:cs typeface="Times New Roman" pitchFamily="18" charset="0"/>
              </a:rPr>
              <a:t>Some dyslexic students experience this effect when reading.</a:t>
            </a:r>
            <a:endParaRPr lang="en-GB" i="1" dirty="0" smtClean="0">
              <a:latin typeface="Rockwell" pitchFamily="18" charset="0"/>
            </a:endParaRPr>
          </a:p>
          <a:p>
            <a:pPr>
              <a:lnSpc>
                <a:spcPct val="95000"/>
              </a:lnSpc>
            </a:pPr>
            <a:endParaRPr lang="en-US" dirty="0"/>
          </a:p>
        </p:txBody>
      </p:sp>
      <p:sp>
        <p:nvSpPr>
          <p:cNvPr id="5" name="Rectangle 4"/>
          <p:cNvSpPr/>
          <p:nvPr/>
        </p:nvSpPr>
        <p:spPr>
          <a:xfrm>
            <a:off x="537028" y="5457371"/>
            <a:ext cx="7895771" cy="117565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24114" y="290285"/>
            <a:ext cx="8171543" cy="6726457"/>
          </a:xfrm>
          <a:prstGeom prst="rect">
            <a:avLst/>
          </a:prstGeom>
          <a:noFill/>
        </p:spPr>
        <p:txBody>
          <a:bodyPr wrap="square" rtlCol="0">
            <a:spAutoFit/>
          </a:bodyPr>
          <a:lstStyle/>
          <a:p>
            <a:r>
              <a:rPr lang="en-GB" b="1" dirty="0" smtClean="0">
                <a:latin typeface="Rockwell" pitchFamily="18" charset="0"/>
              </a:rPr>
              <a:t>Answers</a:t>
            </a:r>
          </a:p>
          <a:p>
            <a:endParaRPr lang="en-US" dirty="0" smtClean="0">
              <a:latin typeface="Rockwell" pitchFamily="18" charset="0"/>
            </a:endParaRPr>
          </a:p>
          <a:p>
            <a:r>
              <a:rPr lang="en-GB" dirty="0" smtClean="0">
                <a:latin typeface="Rockwell" pitchFamily="18" charset="0"/>
              </a:rPr>
              <a:t>The answers to the questions are:</a:t>
            </a:r>
          </a:p>
          <a:p>
            <a:endParaRPr lang="en-US" dirty="0" smtClean="0">
              <a:latin typeface="Rockwell" pitchFamily="18" charset="0"/>
            </a:endParaRPr>
          </a:p>
          <a:p>
            <a:pPr lvl="0"/>
            <a:r>
              <a:rPr lang="en-GB" dirty="0" smtClean="0">
                <a:latin typeface="Rockwell" pitchFamily="18" charset="0"/>
              </a:rPr>
              <a:t>1. Some students might not be able to receive similar study skills tuition because they don't have funding.</a:t>
            </a:r>
            <a:endParaRPr lang="en-US" dirty="0" smtClean="0">
              <a:latin typeface="Rockwell" pitchFamily="18" charset="0"/>
            </a:endParaRPr>
          </a:p>
          <a:p>
            <a:pPr lvl="0"/>
            <a:r>
              <a:rPr lang="en-GB" dirty="0" smtClean="0">
                <a:latin typeface="Rockwell" pitchFamily="18" charset="0"/>
              </a:rPr>
              <a:t>2. Study skills techniques and mind mapping would be of benefit to such students if dispersed.</a:t>
            </a:r>
          </a:p>
          <a:p>
            <a:pPr lvl="0"/>
            <a:endParaRPr lang="en-US" dirty="0" smtClean="0">
              <a:latin typeface="Rockwell" pitchFamily="18" charset="0"/>
            </a:endParaRPr>
          </a:p>
          <a:p>
            <a:r>
              <a:rPr lang="en-GB" dirty="0" smtClean="0">
                <a:latin typeface="Rockwell" pitchFamily="18" charset="0"/>
              </a:rPr>
              <a:t>Here is the original passage:</a:t>
            </a:r>
            <a:endParaRPr lang="en-US" dirty="0" smtClean="0">
              <a:latin typeface="Rockwell" pitchFamily="18" charset="0"/>
            </a:endParaRPr>
          </a:p>
          <a:p>
            <a:r>
              <a:rPr lang="en-GB" dirty="0" smtClean="0">
                <a:latin typeface="Rockwell" pitchFamily="18" charset="0"/>
              </a:rPr>
              <a:t>"Widening participation initiatives are bringing in many non-dyslexic students who would benefit from similar study skills tuition, but would not have funding to receive it. If the knowledge of mind mapping and other study skills techniques can be dispersed across academic departments it could benefit such students.“</a:t>
            </a:r>
          </a:p>
          <a:p>
            <a:endParaRPr lang="en-US" dirty="0" smtClean="0">
              <a:latin typeface="Rockwell" pitchFamily="18" charset="0"/>
            </a:endParaRPr>
          </a:p>
          <a:p>
            <a:r>
              <a:rPr lang="en-GB" b="1" dirty="0" smtClean="0">
                <a:latin typeface="Rockwell" pitchFamily="18" charset="0"/>
              </a:rPr>
              <a:t>Reflection</a:t>
            </a:r>
            <a:endParaRPr lang="en-US" dirty="0" smtClean="0">
              <a:latin typeface="Rockwell" pitchFamily="18" charset="0"/>
            </a:endParaRPr>
          </a:p>
          <a:p>
            <a:r>
              <a:rPr lang="en-GB" dirty="0" smtClean="0">
                <a:latin typeface="Rockwell" pitchFamily="18" charset="0"/>
              </a:rPr>
              <a:t>Did you find the reading tasks difficult? Were you frustrated by being unable to understand what was being expressed in the passages? Can you imagine what it would be like to experience two or more of the problems at the same time? How much more time did it take you to answer the questions? If you had to read a considerable amount of text written in this way how would you feel?</a:t>
            </a:r>
            <a:endParaRPr lang="en-US" dirty="0" smtClean="0">
              <a:latin typeface="Rockwell" pitchFamily="18" charset="0"/>
            </a:endParaRP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Placeholder 1"/>
          <p:cNvSpPr>
            <a:spLocks noGrp="1"/>
          </p:cNvSpPr>
          <p:nvPr>
            <p:ph type="body" idx="4294967295"/>
          </p:nvPr>
        </p:nvSpPr>
        <p:spPr>
          <a:xfrm>
            <a:off x="493486" y="203201"/>
            <a:ext cx="8244113" cy="3622674"/>
          </a:xfrm>
        </p:spPr>
        <p:txBody>
          <a:bodyPr>
            <a:noAutofit/>
          </a:bodyPr>
          <a:lstStyle/>
          <a:p>
            <a:pPr algn="ctr">
              <a:buFont typeface="Wingdings 3" pitchFamily="18" charset="2"/>
              <a:buNone/>
              <a:defRPr/>
            </a:pPr>
            <a:r>
              <a:rPr lang="en-US" dirty="0" smtClean="0">
                <a:latin typeface="Rockwell" pitchFamily="18" charset="0"/>
              </a:rPr>
              <a:t>	</a:t>
            </a:r>
            <a:r>
              <a:rPr lang="en-US" i="1" dirty="0" smtClean="0">
                <a:latin typeface="Rockwell" pitchFamily="18" charset="0"/>
              </a:rPr>
              <a:t>As the role of the educational diagnostician continues to evolve, it is imperative that we gain new knowledge and understanding to refine our skills. </a:t>
            </a:r>
          </a:p>
          <a:p>
            <a:pPr algn="ctr">
              <a:buFont typeface="Wingdings 3" pitchFamily="18" charset="2"/>
              <a:buNone/>
              <a:defRPr/>
            </a:pPr>
            <a:endParaRPr lang="en-US" dirty="0" smtClean="0">
              <a:latin typeface="Rockwell" pitchFamily="18" charset="0"/>
            </a:endParaRPr>
          </a:p>
          <a:p>
            <a:pPr>
              <a:buFont typeface="Wingdings 3" pitchFamily="18" charset="2"/>
              <a:buNone/>
              <a:defRPr/>
            </a:pPr>
            <a:r>
              <a:rPr lang="en-US" u="sng" dirty="0" smtClean="0">
                <a:latin typeface="Rockwell" pitchFamily="18" charset="0"/>
              </a:rPr>
              <a:t>Objectives:</a:t>
            </a:r>
          </a:p>
          <a:p>
            <a:pPr marL="623887" indent="-514350">
              <a:buNone/>
              <a:defRPr/>
            </a:pPr>
            <a:r>
              <a:rPr lang="en-US" dirty="0" smtClean="0">
                <a:latin typeface="Rockwell" pitchFamily="18" charset="0"/>
              </a:rPr>
              <a:t>To provide an overview of the definition and characteristics dyslexia.</a:t>
            </a:r>
          </a:p>
          <a:p>
            <a:pPr marL="623887" indent="-514350">
              <a:buNone/>
              <a:defRPr/>
            </a:pPr>
            <a:r>
              <a:rPr lang="en-US" dirty="0" smtClean="0">
                <a:latin typeface="Rockwell" pitchFamily="18" charset="0"/>
              </a:rPr>
              <a:t>To review the relationship of the reading components in assessing for the presence of dyslexia.</a:t>
            </a:r>
          </a:p>
          <a:p>
            <a:pPr marL="623887" indent="-514350">
              <a:buNone/>
              <a:defRPr/>
            </a:pPr>
            <a:r>
              <a:rPr lang="en-US" dirty="0" smtClean="0">
                <a:latin typeface="Rockwell" pitchFamily="18" charset="0"/>
              </a:rPr>
              <a:t>To share practical, step by step approaches to dyslexia evaluations.</a:t>
            </a:r>
          </a:p>
          <a:p>
            <a:pPr marL="623887" indent="-514350">
              <a:buNone/>
              <a:defRPr/>
            </a:pPr>
            <a:r>
              <a:rPr lang="en-US" dirty="0" smtClean="0">
                <a:latin typeface="Rockwell" pitchFamily="18" charset="0"/>
              </a:rPr>
              <a:t>To review assessment instruments for data interpretation and report writing.   </a:t>
            </a:r>
          </a:p>
          <a:p>
            <a:pPr>
              <a:buFont typeface="Wingdings 3" pitchFamily="18" charset="2"/>
              <a:buNone/>
              <a:defRPr/>
            </a:pPr>
            <a:r>
              <a:rPr lang="en-US" dirty="0" smtClean="0">
                <a:latin typeface="Rockwell" pitchFamily="18" charset="0"/>
              </a:rPr>
              <a:t> </a:t>
            </a:r>
          </a:p>
          <a:p>
            <a:pPr eaLnBrk="1" hangingPunct="1">
              <a:defRPr/>
            </a:pPr>
            <a:endParaRPr lang="en-US" dirty="0" smtClean="0"/>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80570" y="478971"/>
            <a:ext cx="7823201" cy="5156796"/>
          </a:xfrm>
          <a:prstGeom prst="rect">
            <a:avLst/>
          </a:prstGeom>
          <a:noFill/>
        </p:spPr>
        <p:txBody>
          <a:bodyPr wrap="square" rtlCol="0">
            <a:spAutoFit/>
          </a:bodyPr>
          <a:lstStyle/>
          <a:p>
            <a:r>
              <a:rPr lang="en-GB" i="1" dirty="0" smtClean="0">
                <a:latin typeface="Rockwell" pitchFamily="18" charset="0"/>
              </a:rPr>
              <a:t>For this next exercise you will need a pen, a piece of paper and a watch. Please copy down the following text using the opposite hand to which you usually write with. You should complete the task within two minutes.</a:t>
            </a:r>
          </a:p>
          <a:p>
            <a:endParaRPr lang="en-US" dirty="0" smtClean="0">
              <a:latin typeface="Rockwell" pitchFamily="18" charset="0"/>
            </a:endParaRPr>
          </a:p>
          <a:p>
            <a:endParaRPr lang="cy-GB" sz="2000" b="1" dirty="0" smtClean="0">
              <a:latin typeface="Rockwell" pitchFamily="18" charset="0"/>
            </a:endParaRPr>
          </a:p>
          <a:p>
            <a:endParaRPr lang="cy-GB" sz="2000" b="1" dirty="0" smtClean="0">
              <a:latin typeface="Rockwell" pitchFamily="18" charset="0"/>
            </a:endParaRPr>
          </a:p>
          <a:p>
            <a:endParaRPr lang="cy-GB" sz="2000" b="1" dirty="0" smtClean="0">
              <a:latin typeface="Rockwell" pitchFamily="18" charset="0"/>
            </a:endParaRPr>
          </a:p>
          <a:p>
            <a:pPr algn="ctr">
              <a:lnSpc>
                <a:spcPct val="150000"/>
              </a:lnSpc>
            </a:pPr>
            <a:r>
              <a:rPr lang="cy-GB" sz="2000" b="1" dirty="0" smtClean="0">
                <a:latin typeface="Rockwell" pitchFamily="18" charset="0"/>
              </a:rPr>
              <a:t>Addysgu</a:t>
            </a:r>
            <a:endParaRPr lang="en-US" sz="2000" dirty="0" smtClean="0">
              <a:latin typeface="Rockwell" pitchFamily="18" charset="0"/>
            </a:endParaRPr>
          </a:p>
          <a:p>
            <a:pPr>
              <a:lnSpc>
                <a:spcPct val="150000"/>
              </a:lnSpc>
            </a:pPr>
            <a:r>
              <a:rPr lang="cy-GB" sz="2000" dirty="0" smtClean="0">
                <a:latin typeface="Rockwell" pitchFamily="18" charset="0"/>
              </a:rPr>
              <a:t>Mae gwaith yr Uned Dyslecsia yn ymestyn dros ardal eang Gogledd-Orllewin Cymru, a'r rhan helaethaf ohoni'n wledig. O ganlyniad, nid yw'r Uned yn cynnal canolfan addysgu. Mae ganddi swyddfeydd ac ystafelloedd at ddefnydd athrawon, ond addysgir yn bennaf mewn ysgolion neu leoedd eraill.</a:t>
            </a:r>
            <a:endParaRPr lang="en-US" sz="2000" dirty="0" smtClean="0">
              <a:latin typeface="Rockwell" pitchFamily="18" charset="0"/>
            </a:endParaRPr>
          </a:p>
          <a:p>
            <a:pPr>
              <a:lnSpc>
                <a:spcPct val="95000"/>
              </a:lnSpc>
            </a:pP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3829" y="174171"/>
            <a:ext cx="8403771" cy="4972130"/>
          </a:xfrm>
          <a:prstGeom prst="rect">
            <a:avLst/>
          </a:prstGeom>
          <a:noFill/>
        </p:spPr>
        <p:txBody>
          <a:bodyPr wrap="square" rtlCol="0">
            <a:spAutoFit/>
          </a:bodyPr>
          <a:lstStyle/>
          <a:p>
            <a:r>
              <a:rPr lang="en-GB" sz="2000" b="1" dirty="0" smtClean="0">
                <a:latin typeface="Rockwell" pitchFamily="18" charset="0"/>
              </a:rPr>
              <a:t>Reflection</a:t>
            </a:r>
          </a:p>
          <a:p>
            <a:endParaRPr lang="en-US" sz="2000" dirty="0" smtClean="0">
              <a:latin typeface="Rockwell" pitchFamily="18" charset="0"/>
            </a:endParaRPr>
          </a:p>
          <a:p>
            <a:r>
              <a:rPr lang="en-GB" sz="2000" i="1" dirty="0" smtClean="0">
                <a:latin typeface="Rockwell" pitchFamily="18" charset="0"/>
              </a:rPr>
              <a:t>Did you find that difficult? If you are a native Welsh speaker probably not!</a:t>
            </a:r>
          </a:p>
          <a:p>
            <a:endParaRPr lang="en-US" sz="2000" dirty="0" smtClean="0">
              <a:latin typeface="Rockwell" pitchFamily="18" charset="0"/>
            </a:endParaRPr>
          </a:p>
          <a:p>
            <a:r>
              <a:rPr lang="en-GB" sz="2000" dirty="0" smtClean="0">
                <a:latin typeface="Rockwell" pitchFamily="18" charset="0"/>
              </a:rPr>
              <a:t>There are many elements to that exercise that make it difficult. Reading from a screen, letter for letter transcription, knowing that you had a limited amount of time to get a complete set of notes, difficulties with writing because you were using the wrong hand, difficulties with spelling because of the unfamiliar language.</a:t>
            </a:r>
          </a:p>
          <a:p>
            <a:endParaRPr lang="en-US" sz="2000" dirty="0" smtClean="0">
              <a:latin typeface="Rockwell" pitchFamily="18" charset="0"/>
            </a:endParaRPr>
          </a:p>
          <a:p>
            <a:r>
              <a:rPr lang="en-GB" sz="2000" dirty="0" smtClean="0">
                <a:latin typeface="Rockwell" pitchFamily="18" charset="0"/>
              </a:rPr>
              <a:t>Students with dyslexia find taking notes in lectures difficult because of a similar list of problems. Many have handwriting difficulties, have problems listening and writing at the same time and have difficulties spelling (especially unfamiliar words that often crop up in academic lectures).</a:t>
            </a:r>
            <a:endParaRPr lang="en-US" sz="2000" dirty="0" smtClean="0">
              <a:latin typeface="Rockwell" pitchFamily="18" charset="0"/>
            </a:endParaRPr>
          </a:p>
          <a:p>
            <a:pPr>
              <a:lnSpc>
                <a:spcPct val="95000"/>
              </a:lnSpc>
            </a:pPr>
            <a:endParaRPr lang="en-US" dirty="0"/>
          </a:p>
        </p:txBody>
      </p:sp>
      <p:sp>
        <p:nvSpPr>
          <p:cNvPr id="3" name="TextBox 2"/>
          <p:cNvSpPr txBox="1"/>
          <p:nvPr/>
        </p:nvSpPr>
        <p:spPr>
          <a:xfrm>
            <a:off x="711200" y="5312229"/>
            <a:ext cx="7010400" cy="1408078"/>
          </a:xfrm>
          <a:prstGeom prst="rect">
            <a:avLst/>
          </a:prstGeom>
          <a:noFill/>
        </p:spPr>
        <p:txBody>
          <a:bodyPr wrap="square" rtlCol="0">
            <a:spAutoFit/>
          </a:bodyPr>
          <a:lstStyle/>
          <a:p>
            <a:pPr>
              <a:lnSpc>
                <a:spcPct val="95000"/>
              </a:lnSpc>
            </a:pPr>
            <a:r>
              <a:rPr lang="en-US" b="1" dirty="0" smtClean="0">
                <a:latin typeface="Rockwell" pitchFamily="18" charset="0"/>
              </a:rPr>
              <a:t>4. Difficulty with language comprehension : </a:t>
            </a:r>
            <a:r>
              <a:rPr lang="en-US" b="1" i="1" dirty="0" smtClean="0">
                <a:latin typeface="Rockwell" pitchFamily="18" charset="0"/>
              </a:rPr>
              <a:t>For example, taking a long time to process words; by the time the end of a sentence or paragraph is reached, the beginning has been forgotten. </a:t>
            </a:r>
            <a:r>
              <a:rPr lang="en-US" b="1" dirty="0" smtClean="0">
                <a:latin typeface="Rockwell" pitchFamily="18" charset="0"/>
              </a:rPr>
              <a:t>(</a:t>
            </a:r>
            <a:r>
              <a:rPr lang="en-US" b="1" dirty="0" err="1" smtClean="0">
                <a:latin typeface="Rockwell" pitchFamily="18" charset="0"/>
              </a:rPr>
              <a:t>Gsm</a:t>
            </a:r>
            <a:r>
              <a:rPr lang="en-US" b="1" dirty="0" smtClean="0">
                <a:latin typeface="Rockwell" pitchFamily="18" charset="0"/>
              </a:rPr>
              <a:t>)</a:t>
            </a:r>
          </a:p>
          <a:p>
            <a:pPr>
              <a:lnSpc>
                <a:spcPct val="95000"/>
              </a:lnSpc>
            </a:pPr>
            <a:endParaRPr lang="en-US" dirty="0"/>
          </a:p>
        </p:txBody>
      </p:sp>
      <p:sp>
        <p:nvSpPr>
          <p:cNvPr id="4" name="Rectangle 3"/>
          <p:cNvSpPr/>
          <p:nvPr/>
        </p:nvSpPr>
        <p:spPr>
          <a:xfrm>
            <a:off x="653143" y="5225143"/>
            <a:ext cx="7141028" cy="133531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457200" y="1"/>
            <a:ext cx="8229600" cy="1611086"/>
          </a:xfrm>
        </p:spPr>
        <p:txBody>
          <a:bodyPr>
            <a:normAutofit fontScale="90000"/>
          </a:bodyPr>
          <a:lstStyle/>
          <a:p>
            <a:pPr>
              <a:defRPr/>
            </a:pPr>
            <a:r>
              <a:rPr lang="en-US" sz="3200" dirty="0" smtClean="0"/>
              <a:t/>
            </a:r>
            <a:br>
              <a:rPr lang="en-US" sz="3200" dirty="0" smtClean="0"/>
            </a:br>
            <a:r>
              <a:rPr lang="en-US" sz="3200" dirty="0" smtClean="0"/>
              <a:t/>
            </a:r>
            <a:br>
              <a:rPr lang="en-US" sz="3200" dirty="0" smtClean="0"/>
            </a:br>
            <a:r>
              <a:rPr lang="en-US" sz="3200" dirty="0" smtClean="0"/>
              <a:t/>
            </a:r>
            <a:br>
              <a:rPr lang="en-US" sz="3200" dirty="0" smtClean="0"/>
            </a:br>
            <a:r>
              <a:rPr lang="en-US" sz="3100" b="1" i="1" dirty="0" smtClean="0">
                <a:latin typeface="Rockwell" pitchFamily="18" charset="0"/>
              </a:rPr>
              <a:t>The following are the primary reading/spelling characteristics of dyslexia:</a:t>
            </a:r>
            <a:r>
              <a:rPr lang="en-US" dirty="0" smtClean="0"/>
              <a:t/>
            </a:r>
            <a:br>
              <a:rPr lang="en-US" dirty="0" smtClean="0"/>
            </a:br>
            <a:endParaRPr lang="en-US" dirty="0">
              <a:solidFill>
                <a:schemeClr val="tx2">
                  <a:satMod val="200000"/>
                </a:schemeClr>
              </a:solidFill>
              <a:latin typeface="Rockwell" pitchFamily="18" charset="0"/>
            </a:endParaRPr>
          </a:p>
        </p:txBody>
      </p:sp>
      <p:sp>
        <p:nvSpPr>
          <p:cNvPr id="26627" name="Rectangle 3"/>
          <p:cNvSpPr>
            <a:spLocks noGrp="1" noChangeArrowheads="1"/>
          </p:cNvSpPr>
          <p:nvPr>
            <p:ph type="body" sz="half" idx="1"/>
          </p:nvPr>
        </p:nvSpPr>
        <p:spPr>
          <a:xfrm>
            <a:off x="595087" y="1524000"/>
            <a:ext cx="7895770" cy="4499429"/>
          </a:xfrm>
        </p:spPr>
        <p:txBody>
          <a:bodyPr>
            <a:normAutofit fontScale="92500" lnSpcReduction="10000"/>
          </a:bodyPr>
          <a:lstStyle/>
          <a:p>
            <a:pPr marL="792405" lvl="1" indent="-256032">
              <a:buNone/>
              <a:defRPr/>
            </a:pPr>
            <a:r>
              <a:rPr lang="en-US" sz="3000" dirty="0" smtClean="0">
                <a:latin typeface="Rockwell" pitchFamily="18" charset="0"/>
              </a:rPr>
              <a:t>Difficulty reading words in isolation.</a:t>
            </a:r>
          </a:p>
          <a:p>
            <a:pPr marL="792405" lvl="1" indent="-256032">
              <a:buNone/>
              <a:defRPr/>
            </a:pPr>
            <a:endParaRPr lang="en-US" sz="3000" dirty="0" smtClean="0">
              <a:latin typeface="Rockwell" pitchFamily="18" charset="0"/>
            </a:endParaRPr>
          </a:p>
          <a:p>
            <a:pPr marL="792405" lvl="1" indent="-256032">
              <a:buNone/>
              <a:defRPr/>
            </a:pPr>
            <a:r>
              <a:rPr lang="en-US" sz="3000" dirty="0" smtClean="0">
                <a:latin typeface="Rockwell" pitchFamily="18" charset="0"/>
              </a:rPr>
              <a:t>Difficulty accurately decoding nonsense words.</a:t>
            </a:r>
          </a:p>
          <a:p>
            <a:pPr marL="792405" lvl="1" indent="-256032">
              <a:buNone/>
              <a:defRPr/>
            </a:pPr>
            <a:endParaRPr lang="en-US" sz="3000" dirty="0" smtClean="0">
              <a:latin typeface="Rockwell" pitchFamily="18" charset="0"/>
            </a:endParaRPr>
          </a:p>
          <a:p>
            <a:pPr marL="792405" lvl="1" indent="-256032">
              <a:buNone/>
              <a:defRPr/>
            </a:pPr>
            <a:r>
              <a:rPr lang="en-US" sz="3000" dirty="0" smtClean="0">
                <a:latin typeface="Rockwell" pitchFamily="18" charset="0"/>
              </a:rPr>
              <a:t>Slow, inaccurate, or labored oral reading (lack of reading fluency).</a:t>
            </a:r>
          </a:p>
          <a:p>
            <a:pPr marL="792405" lvl="1" indent="-256032">
              <a:buNone/>
              <a:defRPr/>
            </a:pPr>
            <a:endParaRPr lang="en-US" sz="3000" dirty="0" smtClean="0">
              <a:latin typeface="Rockwell" pitchFamily="18" charset="0"/>
            </a:endParaRPr>
          </a:p>
          <a:p>
            <a:pPr marL="792405" lvl="1" indent="-256032">
              <a:buNone/>
              <a:defRPr/>
            </a:pPr>
            <a:r>
              <a:rPr lang="en-US" sz="3000" dirty="0" smtClean="0">
                <a:latin typeface="Rockwell" pitchFamily="18" charset="0"/>
              </a:rPr>
              <a:t>Difficulty with learning to spell.</a:t>
            </a:r>
          </a:p>
          <a:p>
            <a:pPr marL="792405" lvl="1" indent="-256032">
              <a:buFont typeface="Wingdings 3"/>
              <a:buChar char=""/>
              <a:defRPr/>
            </a:pPr>
            <a:endParaRPr lang="en-US" sz="2000" dirty="0" smtClean="0"/>
          </a:p>
          <a:p>
            <a:pPr marL="365760" indent="-256032" eaLnBrk="1" fontAlgn="auto" hangingPunct="1">
              <a:spcAft>
                <a:spcPts val="0"/>
              </a:spcAft>
              <a:buFont typeface="Wingdings 3"/>
              <a:buChar char=""/>
              <a:defRPr/>
            </a:pPr>
            <a:endParaRPr lang="en-US" sz="2800" dirty="0" smtClean="0"/>
          </a:p>
        </p:txBody>
      </p:sp>
      <p:sp>
        <p:nvSpPr>
          <p:cNvPr id="12293" name="TextBox 4"/>
          <p:cNvSpPr txBox="1">
            <a:spLocks noChangeArrowheads="1"/>
          </p:cNvSpPr>
          <p:nvPr/>
        </p:nvSpPr>
        <p:spPr bwMode="auto">
          <a:xfrm>
            <a:off x="4833257" y="6415314"/>
            <a:ext cx="4005943" cy="430887"/>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8</a:t>
            </a:r>
          </a:p>
          <a:p>
            <a:endParaRPr lang="en-US" sz="1000" dirty="0">
              <a:latin typeface="Rockwell" pitchFamily="18" charset="0"/>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type="body" sz="half" idx="1"/>
          </p:nvPr>
        </p:nvSpPr>
        <p:spPr>
          <a:xfrm>
            <a:off x="595087" y="348343"/>
            <a:ext cx="8277452" cy="6111196"/>
          </a:xfrm>
        </p:spPr>
        <p:txBody>
          <a:bodyPr>
            <a:normAutofit/>
          </a:bodyPr>
          <a:lstStyle/>
          <a:p>
            <a:pPr>
              <a:buNone/>
            </a:pPr>
            <a:r>
              <a:rPr lang="en-US" sz="2800" b="1" i="1" dirty="0" smtClean="0">
                <a:solidFill>
                  <a:schemeClr val="accent2"/>
                </a:solidFill>
                <a:latin typeface="Rockwell" pitchFamily="18" charset="0"/>
              </a:rPr>
              <a:t>The reading/spelling characteristics are the result of difficulty with the following</a:t>
            </a:r>
            <a:r>
              <a:rPr lang="en-US" sz="2800" b="1" dirty="0" smtClean="0">
                <a:solidFill>
                  <a:schemeClr val="accent2"/>
                </a:solidFill>
                <a:latin typeface="Rockwell" pitchFamily="18" charset="0"/>
              </a:rPr>
              <a:t>:</a:t>
            </a:r>
          </a:p>
          <a:p>
            <a:pPr>
              <a:buNone/>
            </a:pPr>
            <a:endParaRPr lang="en-US" b="1" dirty="0" smtClean="0"/>
          </a:p>
          <a:p>
            <a:r>
              <a:rPr lang="en-US" dirty="0" smtClean="0">
                <a:latin typeface="Rockwell" pitchFamily="18" charset="0"/>
              </a:rPr>
              <a:t>The development of phonological awareness, including segmenting, blending, and manipulating sounds in words;</a:t>
            </a:r>
          </a:p>
          <a:p>
            <a:r>
              <a:rPr lang="en-US" dirty="0" smtClean="0">
                <a:latin typeface="Rockwell" pitchFamily="18" charset="0"/>
              </a:rPr>
              <a:t>Learning the names of letters and their associated sounds;</a:t>
            </a:r>
          </a:p>
          <a:p>
            <a:r>
              <a:rPr lang="en-US" dirty="0" smtClean="0">
                <a:latin typeface="Rockwell" pitchFamily="18" charset="0"/>
              </a:rPr>
              <a:t>Phonological memory (holding information about sounds and words in memory);</a:t>
            </a:r>
          </a:p>
          <a:p>
            <a:r>
              <a:rPr lang="en-US" dirty="0" smtClean="0">
                <a:latin typeface="Rockwell" pitchFamily="18" charset="0"/>
              </a:rPr>
              <a:t>Rapid naming of familiar objects, colors, or letters of the alphabet.</a:t>
            </a:r>
          </a:p>
          <a:p>
            <a:pPr marL="365760" indent="-256032" eaLnBrk="1" fontAlgn="auto" hangingPunct="1">
              <a:spcAft>
                <a:spcPts val="0"/>
              </a:spcAft>
              <a:buFont typeface="Wingdings 3"/>
              <a:buChar char=""/>
              <a:defRPr/>
            </a:pPr>
            <a:endParaRPr lang="en-US" sz="2400" dirty="0" smtClean="0"/>
          </a:p>
          <a:p>
            <a:pPr marL="365760" indent="-256032" eaLnBrk="1" fontAlgn="auto" hangingPunct="1">
              <a:spcAft>
                <a:spcPts val="0"/>
              </a:spcAft>
              <a:buFont typeface="Wingdings 3"/>
              <a:buChar char=""/>
              <a:defRPr/>
            </a:pPr>
            <a:endParaRPr lang="en-US" sz="2800" dirty="0" smtClean="0"/>
          </a:p>
        </p:txBody>
      </p:sp>
      <p:sp>
        <p:nvSpPr>
          <p:cNvPr id="12293" name="TextBox 4"/>
          <p:cNvSpPr txBox="1">
            <a:spLocks noChangeArrowheads="1"/>
          </p:cNvSpPr>
          <p:nvPr/>
        </p:nvSpPr>
        <p:spPr bwMode="auto">
          <a:xfrm>
            <a:off x="4673600" y="6357256"/>
            <a:ext cx="4151086" cy="430887"/>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9</a:t>
            </a:r>
          </a:p>
          <a:p>
            <a:endParaRPr lang="en-US" sz="1000" dirty="0">
              <a:latin typeface="Rockwell" pitchFamily="18"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612775" y="-814388"/>
            <a:ext cx="1239838" cy="1016001"/>
          </a:xfrm>
          <a:prstGeom prst="rect">
            <a:avLst/>
          </a:prstGeom>
          <a:noFill/>
          <a:ln w="9525">
            <a:noFill/>
            <a:miter lim="800000"/>
            <a:headEnd/>
            <a:tailEnd/>
          </a:ln>
        </p:spPr>
        <p:txBody>
          <a:bodyPr wrap="none">
            <a:spAutoFit/>
          </a:bodyPr>
          <a:lstStyle/>
          <a:p>
            <a:endParaRPr lang="en-US"/>
          </a:p>
        </p:txBody>
      </p:sp>
      <p:sp>
        <p:nvSpPr>
          <p:cNvPr id="21507" name="Text Box 3"/>
          <p:cNvSpPr txBox="1">
            <a:spLocks noChangeArrowheads="1"/>
          </p:cNvSpPr>
          <p:nvPr/>
        </p:nvSpPr>
        <p:spPr bwMode="auto">
          <a:xfrm>
            <a:off x="2555875" y="-814388"/>
            <a:ext cx="1116013" cy="949326"/>
          </a:xfrm>
          <a:prstGeom prst="rect">
            <a:avLst/>
          </a:prstGeom>
          <a:noFill/>
          <a:ln w="9525">
            <a:noFill/>
            <a:miter lim="800000"/>
            <a:headEnd/>
            <a:tailEnd/>
          </a:ln>
        </p:spPr>
        <p:txBody>
          <a:bodyPr wrap="none">
            <a:spAutoFit/>
          </a:bodyPr>
          <a:lstStyle/>
          <a:p>
            <a:endParaRPr lang="en-US"/>
          </a:p>
        </p:txBody>
      </p:sp>
      <p:sp>
        <p:nvSpPr>
          <p:cNvPr id="21508" name="Text Box 4"/>
          <p:cNvSpPr txBox="1">
            <a:spLocks noChangeArrowheads="1"/>
          </p:cNvSpPr>
          <p:nvPr/>
        </p:nvSpPr>
        <p:spPr bwMode="auto">
          <a:xfrm>
            <a:off x="-844550" y="-814388"/>
            <a:ext cx="1116013" cy="835026"/>
          </a:xfrm>
          <a:prstGeom prst="rect">
            <a:avLst/>
          </a:prstGeom>
          <a:noFill/>
          <a:ln w="9525">
            <a:noFill/>
            <a:miter lim="800000"/>
            <a:headEnd/>
            <a:tailEnd/>
          </a:ln>
        </p:spPr>
        <p:txBody>
          <a:bodyPr wrap="none">
            <a:spAutoFit/>
          </a:bodyPr>
          <a:lstStyle/>
          <a:p>
            <a:endParaRPr lang="en-US"/>
          </a:p>
        </p:txBody>
      </p:sp>
      <p:sp>
        <p:nvSpPr>
          <p:cNvPr id="21509" name="Text Box 5"/>
          <p:cNvSpPr txBox="1">
            <a:spLocks noChangeArrowheads="1"/>
          </p:cNvSpPr>
          <p:nvPr/>
        </p:nvSpPr>
        <p:spPr bwMode="auto">
          <a:xfrm>
            <a:off x="6556375" y="-814388"/>
            <a:ext cx="1116013" cy="901701"/>
          </a:xfrm>
          <a:prstGeom prst="rect">
            <a:avLst/>
          </a:prstGeom>
          <a:noFill/>
          <a:ln w="9525">
            <a:noFill/>
            <a:miter lim="800000"/>
            <a:headEnd/>
            <a:tailEnd/>
          </a:ln>
        </p:spPr>
        <p:txBody>
          <a:bodyPr wrap="none">
            <a:spAutoFit/>
          </a:bodyPr>
          <a:lstStyle/>
          <a:p>
            <a:endParaRPr lang="en-US"/>
          </a:p>
        </p:txBody>
      </p:sp>
      <p:sp>
        <p:nvSpPr>
          <p:cNvPr id="21510" name="Text Box 6"/>
          <p:cNvSpPr txBox="1">
            <a:spLocks noChangeArrowheads="1"/>
          </p:cNvSpPr>
          <p:nvPr/>
        </p:nvSpPr>
        <p:spPr bwMode="auto">
          <a:xfrm>
            <a:off x="8385175" y="-814388"/>
            <a:ext cx="1116013" cy="901701"/>
          </a:xfrm>
          <a:prstGeom prst="rect">
            <a:avLst/>
          </a:prstGeom>
          <a:noFill/>
          <a:ln w="9525">
            <a:noFill/>
            <a:miter lim="800000"/>
            <a:headEnd/>
            <a:tailEnd/>
          </a:ln>
        </p:spPr>
        <p:txBody>
          <a:bodyPr wrap="none">
            <a:spAutoFit/>
          </a:bodyPr>
          <a:lstStyle/>
          <a:p>
            <a:endParaRPr lang="en-US"/>
          </a:p>
        </p:txBody>
      </p:sp>
      <p:sp>
        <p:nvSpPr>
          <p:cNvPr id="21511" name="Rectangle 7"/>
          <p:cNvSpPr>
            <a:spLocks noChangeArrowheads="1"/>
          </p:cNvSpPr>
          <p:nvPr/>
        </p:nvSpPr>
        <p:spPr bwMode="auto">
          <a:xfrm>
            <a:off x="498475" y="-814388"/>
            <a:ext cx="9144000" cy="0"/>
          </a:xfrm>
          <a:prstGeom prst="rect">
            <a:avLst/>
          </a:prstGeom>
          <a:noFill/>
          <a:ln w="9525">
            <a:noFill/>
            <a:miter lim="800000"/>
            <a:headEnd/>
            <a:tailEnd/>
          </a:ln>
        </p:spPr>
        <p:txBody>
          <a:bodyPr wrap="none" anchor="ctr">
            <a:spAutoFit/>
          </a:bodyPr>
          <a:lstStyle/>
          <a:p>
            <a:endParaRPr lang="en-US"/>
          </a:p>
        </p:txBody>
      </p:sp>
      <p:sp>
        <p:nvSpPr>
          <p:cNvPr id="21512" name="Rectangle 8"/>
          <p:cNvSpPr>
            <a:spLocks noChangeArrowheads="1"/>
          </p:cNvSpPr>
          <p:nvPr/>
        </p:nvSpPr>
        <p:spPr bwMode="auto">
          <a:xfrm>
            <a:off x="5070475" y="-814388"/>
            <a:ext cx="0" cy="0"/>
          </a:xfrm>
          <a:prstGeom prst="rect">
            <a:avLst/>
          </a:prstGeom>
          <a:solidFill>
            <a:schemeClr val="accent1"/>
          </a:solidFill>
          <a:ln w="9525">
            <a:solidFill>
              <a:schemeClr val="tx1"/>
            </a:solidFill>
            <a:miter lim="800000"/>
            <a:headEnd/>
            <a:tailEnd/>
          </a:ln>
        </p:spPr>
        <p:txBody>
          <a:bodyPr/>
          <a:lstStyle/>
          <a:p>
            <a:endParaRPr lang="en-US"/>
          </a:p>
        </p:txBody>
      </p:sp>
      <p:sp>
        <p:nvSpPr>
          <p:cNvPr id="21513" name="Rectangle 9"/>
          <p:cNvSpPr>
            <a:spLocks noChangeArrowheads="1"/>
          </p:cNvSpPr>
          <p:nvPr/>
        </p:nvSpPr>
        <p:spPr bwMode="auto">
          <a:xfrm>
            <a:off x="5070475" y="42863"/>
            <a:ext cx="0" cy="0"/>
          </a:xfrm>
          <a:prstGeom prst="rect">
            <a:avLst/>
          </a:prstGeom>
          <a:solidFill>
            <a:schemeClr val="accent1"/>
          </a:solidFill>
          <a:ln w="9525">
            <a:solidFill>
              <a:schemeClr val="tx1"/>
            </a:solidFill>
            <a:miter lim="800000"/>
            <a:headEnd/>
            <a:tailEnd/>
          </a:ln>
        </p:spPr>
        <p:txBody>
          <a:bodyPr/>
          <a:lstStyle/>
          <a:p>
            <a:endParaRPr lang="en-US"/>
          </a:p>
        </p:txBody>
      </p:sp>
      <p:sp>
        <p:nvSpPr>
          <p:cNvPr id="21514" name="Rectangle 10"/>
          <p:cNvSpPr>
            <a:spLocks noChangeArrowheads="1"/>
          </p:cNvSpPr>
          <p:nvPr/>
        </p:nvSpPr>
        <p:spPr bwMode="auto">
          <a:xfrm>
            <a:off x="619125" y="810658"/>
            <a:ext cx="8194675" cy="5185884"/>
          </a:xfrm>
          <a:prstGeom prst="rect">
            <a:avLst/>
          </a:prstGeom>
          <a:noFill/>
          <a:ln w="9525">
            <a:noFill/>
            <a:miter lim="800000"/>
            <a:headEnd/>
            <a:tailEnd/>
          </a:ln>
        </p:spPr>
        <p:txBody>
          <a:bodyPr lIns="91290" tIns="45645" rIns="91290" bIns="45645" anchor="ctr">
            <a:spAutoFit/>
          </a:bodyPr>
          <a:lstStyle/>
          <a:p>
            <a:pPr indent="228600" eaLnBrk="1" hangingPunct="1">
              <a:tabLst>
                <a:tab pos="457200" algn="l"/>
              </a:tabLst>
            </a:pPr>
            <a:r>
              <a:rPr lang="en-US" dirty="0">
                <a:latin typeface="Arial" pitchFamily="34" charset="0"/>
              </a:rPr>
              <a:t/>
            </a:r>
            <a:br>
              <a:rPr lang="en-US" dirty="0">
                <a:latin typeface="Arial" pitchFamily="34" charset="0"/>
              </a:rPr>
            </a:br>
            <a:endParaRPr lang="en-US" dirty="0">
              <a:latin typeface="Arial" pitchFamily="34" charset="0"/>
            </a:endParaRPr>
          </a:p>
          <a:p>
            <a:pPr indent="228600" algn="r">
              <a:tabLst>
                <a:tab pos="457200" algn="l"/>
              </a:tabLst>
            </a:pPr>
            <a:r>
              <a:rPr lang="en-US" sz="4400" b="1" dirty="0">
                <a:solidFill>
                  <a:schemeClr val="accent2"/>
                </a:solidFill>
                <a:latin typeface="Rockwell" pitchFamily="18" charset="0"/>
                <a:cs typeface="Times New Roman" pitchFamily="18" charset="0"/>
              </a:rPr>
              <a:t>Phonological </a:t>
            </a:r>
          </a:p>
          <a:p>
            <a:pPr indent="228600" algn="r">
              <a:tabLst>
                <a:tab pos="457200" algn="l"/>
              </a:tabLst>
            </a:pPr>
            <a:r>
              <a:rPr lang="en-US" sz="4400" b="1" dirty="0">
                <a:solidFill>
                  <a:schemeClr val="accent2"/>
                </a:solidFill>
                <a:latin typeface="Rockwell" pitchFamily="18" charset="0"/>
                <a:cs typeface="Times New Roman" pitchFamily="18" charset="0"/>
              </a:rPr>
              <a:t>Awareness</a:t>
            </a:r>
          </a:p>
          <a:p>
            <a:pPr indent="228600">
              <a:tabLst>
                <a:tab pos="457200" algn="l"/>
              </a:tabLst>
            </a:pPr>
            <a:endParaRPr lang="en-US" sz="1900" b="1" u="sng" dirty="0">
              <a:solidFill>
                <a:srgbClr val="0000FF"/>
              </a:solidFill>
              <a:latin typeface="Comic Sans MS" pitchFamily="66" charset="0"/>
              <a:cs typeface="Times New Roman" pitchFamily="18" charset="0"/>
            </a:endParaRPr>
          </a:p>
          <a:p>
            <a:pPr indent="228600">
              <a:tabLst>
                <a:tab pos="457200" algn="l"/>
              </a:tabLst>
            </a:pPr>
            <a:endParaRPr lang="en-US" sz="1900" b="1" u="sng" dirty="0">
              <a:solidFill>
                <a:srgbClr val="0000FF"/>
              </a:solidFill>
              <a:latin typeface="Comic Sans MS" pitchFamily="66" charset="0"/>
              <a:cs typeface="Times New Roman" pitchFamily="18" charset="0"/>
            </a:endParaRPr>
          </a:p>
          <a:p>
            <a:pPr indent="228600">
              <a:tabLst>
                <a:tab pos="457200" algn="l"/>
              </a:tabLst>
            </a:pPr>
            <a:endParaRPr lang="en-US" sz="1900" b="1" u="sng" dirty="0">
              <a:solidFill>
                <a:srgbClr val="0000FF"/>
              </a:solidFill>
              <a:latin typeface="Comic Sans MS" pitchFamily="66" charset="0"/>
              <a:cs typeface="Times New Roman" pitchFamily="18" charset="0"/>
            </a:endParaRPr>
          </a:p>
          <a:p>
            <a:pPr indent="228600">
              <a:tabLst>
                <a:tab pos="457200" algn="l"/>
              </a:tabLst>
            </a:pPr>
            <a:endParaRPr lang="en-US" sz="1000" b="1" u="sng" dirty="0">
              <a:solidFill>
                <a:srgbClr val="0000FF"/>
              </a:solidFill>
              <a:latin typeface="Comic Sans MS" pitchFamily="66" charset="0"/>
            </a:endParaRPr>
          </a:p>
          <a:p>
            <a:pPr indent="228600">
              <a:tabLst>
                <a:tab pos="457200" algn="l"/>
              </a:tabLst>
            </a:pPr>
            <a:endParaRPr lang="en-US" sz="1000" b="1" u="sng" dirty="0">
              <a:solidFill>
                <a:srgbClr val="0000FF"/>
              </a:solidFill>
              <a:latin typeface="Comic Sans MS" pitchFamily="66" charset="0"/>
            </a:endParaRPr>
          </a:p>
          <a:p>
            <a:pPr indent="228600">
              <a:tabLst>
                <a:tab pos="457200" algn="l"/>
              </a:tabLst>
            </a:pPr>
            <a:endParaRPr lang="en-US" sz="1000" b="1" u="sng" dirty="0">
              <a:solidFill>
                <a:srgbClr val="0000FF"/>
              </a:solidFill>
              <a:latin typeface="Comic Sans MS" pitchFamily="66" charset="0"/>
            </a:endParaRPr>
          </a:p>
          <a:p>
            <a:pPr indent="228600" algn="ctr">
              <a:buFont typeface="Wingdings" pitchFamily="2" charset="2"/>
              <a:buNone/>
              <a:tabLst>
                <a:tab pos="457200" algn="l"/>
              </a:tabLst>
            </a:pPr>
            <a:r>
              <a:rPr lang="en-US" sz="4000" b="1" dirty="0">
                <a:solidFill>
                  <a:srgbClr val="002060"/>
                </a:solidFill>
                <a:latin typeface="Rockwell" pitchFamily="18" charset="0"/>
                <a:cs typeface="Times New Roman" pitchFamily="18" charset="0"/>
              </a:rPr>
              <a:t>The ability to hear and</a:t>
            </a:r>
          </a:p>
          <a:p>
            <a:pPr indent="228600" algn="ctr">
              <a:buFont typeface="Wingdings" pitchFamily="2" charset="2"/>
              <a:buNone/>
              <a:tabLst>
                <a:tab pos="457200" algn="l"/>
              </a:tabLst>
            </a:pPr>
            <a:r>
              <a:rPr lang="en-US" sz="4000" b="1" dirty="0">
                <a:solidFill>
                  <a:srgbClr val="002060"/>
                </a:solidFill>
                <a:latin typeface="Rockwell" pitchFamily="18" charset="0"/>
                <a:cs typeface="Times New Roman" pitchFamily="18" charset="0"/>
              </a:rPr>
              <a:t>play with the smaller</a:t>
            </a:r>
          </a:p>
          <a:p>
            <a:pPr indent="228600" algn="ctr">
              <a:buFont typeface="Wingdings" pitchFamily="2" charset="2"/>
              <a:buNone/>
              <a:tabLst>
                <a:tab pos="457200" algn="l"/>
              </a:tabLst>
            </a:pPr>
            <a:r>
              <a:rPr lang="en-US" sz="4000" b="1" dirty="0">
                <a:solidFill>
                  <a:srgbClr val="002060"/>
                </a:solidFill>
                <a:latin typeface="Rockwell" pitchFamily="18" charset="0"/>
                <a:cs typeface="Times New Roman" pitchFamily="18" charset="0"/>
              </a:rPr>
              <a:t>sounds in </a:t>
            </a:r>
            <a:r>
              <a:rPr lang="en-US" sz="4000" b="1" dirty="0" smtClean="0">
                <a:solidFill>
                  <a:srgbClr val="002060"/>
                </a:solidFill>
                <a:latin typeface="Rockwell" pitchFamily="18" charset="0"/>
                <a:cs typeface="Times New Roman" pitchFamily="18" charset="0"/>
              </a:rPr>
              <a:t>words.</a:t>
            </a:r>
            <a:endParaRPr lang="en-US" sz="4000" b="1" dirty="0">
              <a:solidFill>
                <a:srgbClr val="002060"/>
              </a:solidFill>
              <a:latin typeface="Rockwell" pitchFamily="18" charset="0"/>
              <a:cs typeface="Times New Roman" pitchFamily="18" charset="0"/>
            </a:endParaRPr>
          </a:p>
        </p:txBody>
      </p:sp>
      <p:pic>
        <p:nvPicPr>
          <p:cNvPr id="21515" name="Picture 11" descr="singing"/>
          <p:cNvPicPr>
            <a:picLocks noChangeAspect="1" noChangeArrowheads="1"/>
          </p:cNvPicPr>
          <p:nvPr/>
        </p:nvPicPr>
        <p:blipFill>
          <a:blip r:embed="rId3" cstate="print"/>
          <a:srcRect/>
          <a:stretch>
            <a:fillRect/>
          </a:stretch>
        </p:blipFill>
        <p:spPr bwMode="auto">
          <a:xfrm>
            <a:off x="403225" y="428625"/>
            <a:ext cx="4384675" cy="3275013"/>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11200" y="1766104"/>
            <a:ext cx="7823200" cy="3970318"/>
          </a:xfrm>
          <a:prstGeom prst="rect">
            <a:avLst/>
          </a:prstGeom>
          <a:noFill/>
          <a:ln w="9525">
            <a:noFill/>
            <a:miter lim="800000"/>
            <a:headEnd/>
            <a:tailEnd/>
          </a:ln>
        </p:spPr>
        <p:txBody>
          <a:bodyPr wrap="square" anchor="ctr">
            <a:spAutoFit/>
          </a:bodyPr>
          <a:lstStyle/>
          <a:p>
            <a:pPr marL="173038" indent="-173038" eaLnBrk="1" hangingPunct="1">
              <a:lnSpc>
                <a:spcPct val="150000"/>
              </a:lnSpc>
              <a:buFontTx/>
              <a:buChar char="•"/>
              <a:tabLst>
                <a:tab pos="914400" algn="l"/>
              </a:tabLst>
            </a:pPr>
            <a:r>
              <a:rPr lang="en-US" sz="2800" dirty="0">
                <a:latin typeface="Rockwell" pitchFamily="18" charset="0"/>
              </a:rPr>
              <a:t>Early exposure to sounds, language, </a:t>
            </a:r>
            <a:r>
              <a:rPr lang="en-US" sz="2800" dirty="0" smtClean="0">
                <a:latin typeface="Rockwell" pitchFamily="18" charset="0"/>
              </a:rPr>
              <a:t>rhythms.</a:t>
            </a:r>
            <a:endParaRPr lang="en-US" sz="2800" dirty="0">
              <a:latin typeface="Rockwell" pitchFamily="18" charset="0"/>
            </a:endParaRPr>
          </a:p>
          <a:p>
            <a:pPr marL="173038" indent="-173038" eaLnBrk="1" hangingPunct="1">
              <a:lnSpc>
                <a:spcPct val="150000"/>
              </a:lnSpc>
              <a:buFontTx/>
              <a:buChar char="•"/>
              <a:tabLst>
                <a:tab pos="914400" algn="l"/>
              </a:tabLst>
            </a:pPr>
            <a:r>
              <a:rPr lang="en-US" sz="2800" dirty="0">
                <a:latin typeface="Rockwell" pitchFamily="18" charset="0"/>
              </a:rPr>
              <a:t>Reading aloud to the </a:t>
            </a:r>
            <a:r>
              <a:rPr lang="en-US" sz="2800" dirty="0" smtClean="0">
                <a:latin typeface="Rockwell" pitchFamily="18" charset="0"/>
              </a:rPr>
              <a:t>child.</a:t>
            </a:r>
            <a:endParaRPr lang="en-US" sz="2800" dirty="0">
              <a:latin typeface="Rockwell" pitchFamily="18" charset="0"/>
            </a:endParaRPr>
          </a:p>
          <a:p>
            <a:pPr marL="173038" indent="-173038" eaLnBrk="1" hangingPunct="1">
              <a:lnSpc>
                <a:spcPct val="150000"/>
              </a:lnSpc>
              <a:buFontTx/>
              <a:buChar char="•"/>
              <a:tabLst>
                <a:tab pos="914400" algn="l"/>
              </a:tabLst>
            </a:pPr>
            <a:r>
              <a:rPr lang="en-US" sz="2800" dirty="0">
                <a:latin typeface="Rockwell" pitchFamily="18" charset="0"/>
              </a:rPr>
              <a:t>Opportunities to play with </a:t>
            </a:r>
            <a:r>
              <a:rPr lang="en-US" sz="2800" dirty="0" smtClean="0">
                <a:latin typeface="Rockwell" pitchFamily="18" charset="0"/>
              </a:rPr>
              <a:t>sounds.</a:t>
            </a:r>
            <a:endParaRPr lang="en-US" sz="2800" dirty="0">
              <a:latin typeface="Rockwell" pitchFamily="18" charset="0"/>
            </a:endParaRPr>
          </a:p>
          <a:p>
            <a:pPr marL="173038" indent="-173038" eaLnBrk="1" hangingPunct="1">
              <a:lnSpc>
                <a:spcPct val="150000"/>
              </a:lnSpc>
              <a:buFontTx/>
              <a:buChar char="•"/>
              <a:tabLst>
                <a:tab pos="914400" algn="l"/>
              </a:tabLst>
            </a:pPr>
            <a:r>
              <a:rPr lang="en-US" sz="2800" dirty="0">
                <a:latin typeface="Rockwell" pitchFamily="18" charset="0"/>
              </a:rPr>
              <a:t>Daily practice with </a:t>
            </a:r>
            <a:r>
              <a:rPr lang="en-US" sz="2800" dirty="0" smtClean="0">
                <a:latin typeface="Rockwell" pitchFamily="18" charset="0"/>
              </a:rPr>
              <a:t>language.</a:t>
            </a:r>
            <a:endParaRPr lang="en-US" sz="2800" dirty="0">
              <a:latin typeface="Rockwell" pitchFamily="18" charset="0"/>
            </a:endParaRPr>
          </a:p>
          <a:p>
            <a:pPr marL="173038" indent="-173038" eaLnBrk="1" hangingPunct="1">
              <a:lnSpc>
                <a:spcPct val="150000"/>
              </a:lnSpc>
              <a:buFontTx/>
              <a:buChar char="•"/>
              <a:tabLst>
                <a:tab pos="914400" algn="l"/>
              </a:tabLst>
            </a:pPr>
            <a:r>
              <a:rPr lang="en-US" sz="2800" dirty="0">
                <a:latin typeface="Rockwell" pitchFamily="18" charset="0"/>
              </a:rPr>
              <a:t>Explicit, systematic instruction using a synthetic phonics </a:t>
            </a:r>
            <a:r>
              <a:rPr lang="en-US" sz="2800" dirty="0" smtClean="0">
                <a:latin typeface="Rockwell" pitchFamily="18" charset="0"/>
              </a:rPr>
              <a:t>program.</a:t>
            </a:r>
            <a:endParaRPr lang="en-US" sz="2800" dirty="0">
              <a:latin typeface="Rockwell" pitchFamily="18" charset="0"/>
            </a:endParaRPr>
          </a:p>
        </p:txBody>
      </p:sp>
      <p:sp>
        <p:nvSpPr>
          <p:cNvPr id="22531" name="Rectangle 3"/>
          <p:cNvSpPr>
            <a:spLocks noChangeArrowheads="1"/>
          </p:cNvSpPr>
          <p:nvPr/>
        </p:nvSpPr>
        <p:spPr bwMode="auto">
          <a:xfrm>
            <a:off x="304800" y="685800"/>
            <a:ext cx="8382000" cy="579438"/>
          </a:xfrm>
          <a:prstGeom prst="rect">
            <a:avLst/>
          </a:prstGeom>
          <a:noFill/>
          <a:ln w="9525">
            <a:noFill/>
            <a:miter lim="800000"/>
            <a:headEnd/>
            <a:tailEnd/>
          </a:ln>
        </p:spPr>
        <p:txBody>
          <a:bodyPr>
            <a:spAutoFit/>
          </a:bodyPr>
          <a:lstStyle/>
          <a:p>
            <a:pPr algn="ctr" eaLnBrk="1" hangingPunct="1"/>
            <a:r>
              <a:rPr lang="en-US" sz="3200" b="1" dirty="0" smtClean="0">
                <a:solidFill>
                  <a:schemeClr val="accent2"/>
                </a:solidFill>
                <a:latin typeface="Rockwell" pitchFamily="18" charset="0"/>
              </a:rPr>
              <a:t>Developing Phonemic Awareness </a:t>
            </a:r>
            <a:endParaRPr lang="en-US" sz="3200" b="1" dirty="0">
              <a:solidFill>
                <a:schemeClr val="accent2"/>
              </a:solidFill>
              <a:latin typeface="Rockwell" pitchFamily="18" charset="0"/>
            </a:endParaRP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725714" y="1524000"/>
            <a:ext cx="7884886" cy="4896725"/>
          </a:xfrm>
          <a:prstGeom prst="rect">
            <a:avLst/>
          </a:prstGeom>
          <a:noFill/>
          <a:ln w="9525">
            <a:noFill/>
            <a:miter lim="800000"/>
            <a:headEnd/>
            <a:tailEnd/>
          </a:ln>
        </p:spPr>
        <p:txBody>
          <a:bodyPr wrap="square">
            <a:spAutoFit/>
          </a:bodyPr>
          <a:lstStyle/>
          <a:p>
            <a:pPr>
              <a:lnSpc>
                <a:spcPct val="90000"/>
              </a:lnSpc>
              <a:spcBef>
                <a:spcPct val="50000"/>
              </a:spcBef>
            </a:pPr>
            <a:r>
              <a:rPr lang="en-US" sz="2600" dirty="0">
                <a:latin typeface="Rockwell" pitchFamily="18" charset="0"/>
              </a:rPr>
              <a:t>A deficit in phonemic awareness is the major factor impeding development of the alphabetic principle.								</a:t>
            </a:r>
          </a:p>
          <a:p>
            <a:pPr>
              <a:lnSpc>
                <a:spcPct val="90000"/>
              </a:lnSpc>
              <a:spcBef>
                <a:spcPct val="50000"/>
              </a:spcBef>
            </a:pPr>
            <a:r>
              <a:rPr lang="en-US" sz="2600" dirty="0">
                <a:latin typeface="Rockwell" pitchFamily="18" charset="0"/>
              </a:rPr>
              <a:t>A deficit in phonemic awareness significantly impacts the ability to develop accurate and fluent word reading capabilities. 	</a:t>
            </a:r>
            <a:endParaRPr lang="en-US" sz="2600" dirty="0" smtClean="0">
              <a:latin typeface="Rockwell" pitchFamily="18" charset="0"/>
            </a:endParaRPr>
          </a:p>
          <a:p>
            <a:pPr>
              <a:lnSpc>
                <a:spcPct val="90000"/>
              </a:lnSpc>
              <a:spcBef>
                <a:spcPct val="50000"/>
              </a:spcBef>
            </a:pPr>
            <a:r>
              <a:rPr lang="en-US" sz="2600" dirty="0">
                <a:latin typeface="Rockwell" pitchFamily="18" charset="0"/>
              </a:rPr>
              <a:t>		</a:t>
            </a:r>
          </a:p>
          <a:p>
            <a:pPr>
              <a:lnSpc>
                <a:spcPct val="90000"/>
              </a:lnSpc>
              <a:spcBef>
                <a:spcPct val="50000"/>
              </a:spcBef>
            </a:pPr>
            <a:r>
              <a:rPr lang="en-US" sz="2600" dirty="0">
                <a:latin typeface="Rockwell" pitchFamily="18" charset="0"/>
              </a:rPr>
              <a:t>A deficit in phonemic awareness can lead to compromised comprehension.</a:t>
            </a:r>
          </a:p>
          <a:p>
            <a:pPr>
              <a:lnSpc>
                <a:spcPct val="90000"/>
              </a:lnSpc>
              <a:spcBef>
                <a:spcPct val="50000"/>
              </a:spcBef>
            </a:pPr>
            <a:endParaRPr lang="en-US" sz="2800" b="1" dirty="0">
              <a:latin typeface="Arial" pitchFamily="34" charset="0"/>
            </a:endParaRPr>
          </a:p>
        </p:txBody>
      </p:sp>
      <p:sp>
        <p:nvSpPr>
          <p:cNvPr id="38915" name="Rectangle 3"/>
          <p:cNvSpPr>
            <a:spLocks noChangeArrowheads="1"/>
          </p:cNvSpPr>
          <p:nvPr/>
        </p:nvSpPr>
        <p:spPr bwMode="auto">
          <a:xfrm>
            <a:off x="609600" y="533400"/>
            <a:ext cx="7772400" cy="579438"/>
          </a:xfrm>
          <a:prstGeom prst="rect">
            <a:avLst/>
          </a:prstGeom>
          <a:noFill/>
          <a:ln w="9525">
            <a:noFill/>
            <a:miter lim="800000"/>
            <a:headEnd/>
            <a:tailEnd/>
          </a:ln>
        </p:spPr>
        <p:txBody>
          <a:bodyPr>
            <a:spAutoFit/>
          </a:bodyPr>
          <a:lstStyle/>
          <a:p>
            <a:pPr algn="ctr">
              <a:spcBef>
                <a:spcPct val="50000"/>
              </a:spcBef>
            </a:pPr>
            <a:r>
              <a:rPr lang="en-US" sz="3200" b="1" dirty="0">
                <a:solidFill>
                  <a:schemeClr val="accent2"/>
                </a:solidFill>
                <a:latin typeface="Rockwell" pitchFamily="18" charset="0"/>
              </a:rPr>
              <a:t>Importance of Phonemic Awareness </a:t>
            </a:r>
          </a:p>
        </p:txBody>
      </p:sp>
    </p:spTree>
  </p:cSld>
  <p:clrMapOvr>
    <a:masterClrMapping/>
  </p:clrMapOvr>
  <p:transition>
    <p:rand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762000" y="1828800"/>
            <a:ext cx="7391400" cy="3082925"/>
          </a:xfrm>
          <a:prstGeom prst="rect">
            <a:avLst/>
          </a:prstGeom>
          <a:noFill/>
          <a:ln w="9525">
            <a:noFill/>
            <a:miter lim="800000"/>
            <a:headEnd/>
            <a:tailEnd/>
          </a:ln>
        </p:spPr>
        <p:txBody>
          <a:bodyPr>
            <a:spAutoFit/>
          </a:bodyPr>
          <a:lstStyle/>
          <a:p>
            <a:pPr>
              <a:spcBef>
                <a:spcPct val="50000"/>
              </a:spcBef>
            </a:pPr>
            <a:r>
              <a:rPr lang="en-US" sz="2800" dirty="0">
                <a:latin typeface="Rockwell" pitchFamily="18" charset="0"/>
              </a:rPr>
              <a:t>Good readers have figured out that letters and letter patterns represent segmented units of sounds (phonemes). </a:t>
            </a:r>
          </a:p>
          <a:p>
            <a:pPr>
              <a:spcBef>
                <a:spcPct val="50000"/>
              </a:spcBef>
            </a:pPr>
            <a:endParaRPr lang="en-US" sz="2800" dirty="0">
              <a:latin typeface="Rockwell" pitchFamily="18" charset="0"/>
            </a:endParaRPr>
          </a:p>
          <a:p>
            <a:pPr>
              <a:spcBef>
                <a:spcPct val="50000"/>
              </a:spcBef>
            </a:pPr>
            <a:r>
              <a:rPr lang="en-US" sz="2800" dirty="0">
                <a:latin typeface="Rockwell" pitchFamily="18" charset="0"/>
              </a:rPr>
              <a:t>Poor readers have difficulty making this connection. </a:t>
            </a:r>
          </a:p>
        </p:txBody>
      </p:sp>
      <p:sp>
        <p:nvSpPr>
          <p:cNvPr id="49155" name="Rectangle 3"/>
          <p:cNvSpPr>
            <a:spLocks noChangeArrowheads="1"/>
          </p:cNvSpPr>
          <p:nvPr/>
        </p:nvSpPr>
        <p:spPr bwMode="auto">
          <a:xfrm>
            <a:off x="380999" y="533400"/>
            <a:ext cx="8487229" cy="579438"/>
          </a:xfrm>
          <a:prstGeom prst="rect">
            <a:avLst/>
          </a:prstGeom>
          <a:noFill/>
          <a:ln w="9525">
            <a:noFill/>
            <a:miter lim="800000"/>
            <a:headEnd/>
            <a:tailEnd/>
          </a:ln>
        </p:spPr>
        <p:txBody>
          <a:bodyPr wrap="square">
            <a:spAutoFit/>
          </a:bodyPr>
          <a:lstStyle/>
          <a:p>
            <a:pPr algn="ctr">
              <a:spcBef>
                <a:spcPct val="50000"/>
              </a:spcBef>
            </a:pPr>
            <a:r>
              <a:rPr lang="en-US" sz="3200" b="1" dirty="0">
                <a:solidFill>
                  <a:schemeClr val="accent2"/>
                </a:solidFill>
                <a:latin typeface="Rockwell" pitchFamily="18" charset="0"/>
              </a:rPr>
              <a:t>Alphabetic Principle </a:t>
            </a:r>
          </a:p>
        </p:txBody>
      </p:sp>
      <p:sp>
        <p:nvSpPr>
          <p:cNvPr id="49156" name="Text Box 4"/>
          <p:cNvSpPr txBox="1">
            <a:spLocks noChangeArrowheads="1"/>
          </p:cNvSpPr>
          <p:nvPr/>
        </p:nvSpPr>
        <p:spPr bwMode="auto">
          <a:xfrm>
            <a:off x="838200" y="5334000"/>
            <a:ext cx="7772400" cy="868363"/>
          </a:xfrm>
          <a:prstGeom prst="rect">
            <a:avLst/>
          </a:prstGeom>
          <a:noFill/>
          <a:ln w="9525">
            <a:solidFill>
              <a:schemeClr val="hlink"/>
            </a:solidFill>
            <a:miter lim="800000"/>
            <a:headEnd/>
            <a:tailEnd/>
          </a:ln>
        </p:spPr>
        <p:txBody>
          <a:bodyPr>
            <a:spAutoFit/>
          </a:bodyPr>
          <a:lstStyle/>
          <a:p>
            <a:pPr eaLnBrk="1" hangingPunct="1">
              <a:lnSpc>
                <a:spcPct val="80000"/>
              </a:lnSpc>
              <a:spcBef>
                <a:spcPct val="50000"/>
              </a:spcBef>
            </a:pPr>
            <a:r>
              <a:rPr lang="en-US" sz="2400" i="1">
                <a:latin typeface="Arial" pitchFamily="34" charset="0"/>
              </a:rPr>
              <a:t>Remember: </a:t>
            </a:r>
          </a:p>
          <a:p>
            <a:pPr eaLnBrk="1" hangingPunct="1">
              <a:lnSpc>
                <a:spcPct val="80000"/>
              </a:lnSpc>
              <a:spcBef>
                <a:spcPct val="50000"/>
              </a:spcBef>
            </a:pPr>
            <a:r>
              <a:rPr lang="en-US" sz="2400" i="1">
                <a:latin typeface="Arial" pitchFamily="34" charset="0"/>
              </a:rPr>
              <a:t>A deficit in phonemic awareness is the primary culprit.</a:t>
            </a:r>
          </a:p>
        </p:txBody>
      </p:sp>
    </p:spTree>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2"/>
          <p:cNvSpPr txBox="1">
            <a:spLocks noChangeArrowheads="1"/>
          </p:cNvSpPr>
          <p:nvPr/>
        </p:nvSpPr>
        <p:spPr bwMode="auto">
          <a:xfrm>
            <a:off x="838200" y="533400"/>
            <a:ext cx="7620000" cy="579438"/>
          </a:xfrm>
          <a:prstGeom prst="rect">
            <a:avLst/>
          </a:prstGeom>
          <a:noFill/>
          <a:ln w="38100">
            <a:noFill/>
            <a:miter lim="800000"/>
            <a:headEnd/>
            <a:tailEnd/>
          </a:ln>
        </p:spPr>
        <p:txBody>
          <a:bodyPr>
            <a:spAutoFit/>
          </a:bodyPr>
          <a:lstStyle/>
          <a:p>
            <a:pPr algn="ctr">
              <a:spcBef>
                <a:spcPct val="50000"/>
              </a:spcBef>
            </a:pPr>
            <a:r>
              <a:rPr lang="en-US" sz="3200" b="1" dirty="0">
                <a:solidFill>
                  <a:schemeClr val="accent2"/>
                </a:solidFill>
                <a:latin typeface="Arial" pitchFamily="34" charset="0"/>
              </a:rPr>
              <a:t>Phonology versus Orthography</a:t>
            </a:r>
          </a:p>
        </p:txBody>
      </p:sp>
      <p:sp>
        <p:nvSpPr>
          <p:cNvPr id="50179" name="Text Box 3"/>
          <p:cNvSpPr txBox="1">
            <a:spLocks noChangeArrowheads="1"/>
          </p:cNvSpPr>
          <p:nvPr/>
        </p:nvSpPr>
        <p:spPr bwMode="auto">
          <a:xfrm>
            <a:off x="457200" y="1752600"/>
            <a:ext cx="8153400" cy="4185761"/>
          </a:xfrm>
          <a:prstGeom prst="rect">
            <a:avLst/>
          </a:prstGeom>
          <a:noFill/>
          <a:ln w="9525">
            <a:noFill/>
            <a:miter lim="800000"/>
            <a:headEnd/>
            <a:tailEnd/>
          </a:ln>
        </p:spPr>
        <p:txBody>
          <a:bodyPr>
            <a:spAutoFit/>
          </a:bodyPr>
          <a:lstStyle/>
          <a:p>
            <a:pPr>
              <a:spcBef>
                <a:spcPct val="50000"/>
              </a:spcBef>
            </a:pPr>
            <a:r>
              <a:rPr lang="en-US" sz="2800" b="1" dirty="0">
                <a:solidFill>
                  <a:schemeClr val="accent2"/>
                </a:solidFill>
                <a:latin typeface="Rockwell" pitchFamily="18" charset="0"/>
              </a:rPr>
              <a:t>Phonology</a:t>
            </a:r>
            <a:r>
              <a:rPr lang="en-US" sz="2800" b="1" dirty="0">
                <a:latin typeface="Rockwell" pitchFamily="18" charset="0"/>
              </a:rPr>
              <a:t>: </a:t>
            </a:r>
            <a:r>
              <a:rPr lang="en-US" sz="2800" b="1" dirty="0" smtClean="0">
                <a:latin typeface="Rockwell" pitchFamily="18" charset="0"/>
              </a:rPr>
              <a:t> The </a:t>
            </a:r>
            <a:r>
              <a:rPr lang="en-US" sz="2800" b="1" dirty="0">
                <a:latin typeface="Rockwell" pitchFamily="18" charset="0"/>
              </a:rPr>
              <a:t>sounds of a </a:t>
            </a:r>
            <a:r>
              <a:rPr lang="en-US" sz="2800" b="1" dirty="0" smtClean="0">
                <a:latin typeface="Rockwell" pitchFamily="18" charset="0"/>
              </a:rPr>
              <a:t>language.</a:t>
            </a:r>
            <a:r>
              <a:rPr lang="en-US" sz="2800" b="1" dirty="0" smtClean="0">
                <a:solidFill>
                  <a:srgbClr val="003366"/>
                </a:solidFill>
                <a:latin typeface="Rockwell" pitchFamily="18" charset="0"/>
              </a:rPr>
              <a:t>       </a:t>
            </a:r>
            <a:endParaRPr lang="en-US" sz="2800" b="1" dirty="0">
              <a:solidFill>
                <a:srgbClr val="003366"/>
              </a:solidFill>
              <a:latin typeface="Rockwell" pitchFamily="18" charset="0"/>
            </a:endParaRPr>
          </a:p>
          <a:p>
            <a:pPr>
              <a:lnSpc>
                <a:spcPct val="40000"/>
              </a:lnSpc>
              <a:spcBef>
                <a:spcPct val="50000"/>
              </a:spcBef>
            </a:pPr>
            <a:endParaRPr lang="en-US" sz="2800" b="1" dirty="0">
              <a:solidFill>
                <a:srgbClr val="003366"/>
              </a:solidFill>
              <a:latin typeface="Rockwell" pitchFamily="18" charset="0"/>
            </a:endParaRPr>
          </a:p>
          <a:p>
            <a:pPr>
              <a:spcBef>
                <a:spcPct val="50000"/>
              </a:spcBef>
            </a:pPr>
            <a:r>
              <a:rPr lang="en-US" sz="2800" b="1" dirty="0">
                <a:solidFill>
                  <a:schemeClr val="accent2"/>
                </a:solidFill>
                <a:latin typeface="Rockwell" pitchFamily="18" charset="0"/>
              </a:rPr>
              <a:t>Orthography</a:t>
            </a:r>
            <a:r>
              <a:rPr lang="en-US" sz="2800" b="1" dirty="0">
                <a:latin typeface="Rockwell" pitchFamily="18" charset="0"/>
              </a:rPr>
              <a:t>: </a:t>
            </a:r>
            <a:r>
              <a:rPr lang="en-US" sz="2800" b="1" dirty="0" smtClean="0">
                <a:latin typeface="Rockwell" pitchFamily="18" charset="0"/>
              </a:rPr>
              <a:t> The </a:t>
            </a:r>
            <a:r>
              <a:rPr lang="en-US" sz="2800" b="1" dirty="0">
                <a:latin typeface="Rockwell" pitchFamily="18" charset="0"/>
              </a:rPr>
              <a:t>marks of a writing system, including the spelling patterns of a </a:t>
            </a:r>
            <a:r>
              <a:rPr lang="en-US" sz="2800" b="1" dirty="0" smtClean="0">
                <a:latin typeface="Rockwell" pitchFamily="18" charset="0"/>
              </a:rPr>
              <a:t>language.</a:t>
            </a:r>
            <a:endParaRPr lang="en-US" sz="2800" b="1" dirty="0">
              <a:latin typeface="Rockwell" pitchFamily="18" charset="0"/>
            </a:endParaRPr>
          </a:p>
          <a:p>
            <a:pPr>
              <a:lnSpc>
                <a:spcPct val="60000"/>
              </a:lnSpc>
              <a:spcBef>
                <a:spcPct val="50000"/>
              </a:spcBef>
            </a:pPr>
            <a:endParaRPr lang="en-US" sz="2800" b="1" dirty="0">
              <a:latin typeface="Rockwell" pitchFamily="18" charset="0"/>
            </a:endParaRPr>
          </a:p>
          <a:p>
            <a:pPr>
              <a:spcBef>
                <a:spcPct val="50000"/>
              </a:spcBef>
            </a:pPr>
            <a:r>
              <a:rPr lang="en-US" sz="2800" i="1" dirty="0">
                <a:latin typeface="Rockwell" pitchFamily="18" charset="0"/>
              </a:rPr>
              <a:t>Reading and spelling non-words that adhere to English spelling rules requires both abilities.</a:t>
            </a:r>
          </a:p>
          <a:p>
            <a:pPr>
              <a:spcBef>
                <a:spcPct val="50000"/>
              </a:spcBef>
            </a:pPr>
            <a:endParaRPr lang="en-US" sz="2800" b="1" dirty="0">
              <a:latin typeface="Arial" pitchFamily="34" charset="0"/>
            </a:endParaRPr>
          </a:p>
        </p:txBody>
      </p:sp>
    </p:spTree>
  </p:cSld>
  <p:clrMapOvr>
    <a:masterClrMapping/>
  </p:clrMapOvr>
  <p:transition>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p:cNvSpPr txBox="1">
            <a:spLocks noChangeArrowheads="1"/>
          </p:cNvSpPr>
          <p:nvPr/>
        </p:nvSpPr>
        <p:spPr bwMode="auto">
          <a:xfrm>
            <a:off x="381000" y="609600"/>
            <a:ext cx="7924800" cy="579438"/>
          </a:xfrm>
          <a:prstGeom prst="rect">
            <a:avLst/>
          </a:prstGeom>
          <a:noFill/>
          <a:ln w="9525">
            <a:noFill/>
            <a:miter lim="800000"/>
            <a:headEnd/>
            <a:tailEnd/>
          </a:ln>
        </p:spPr>
        <p:txBody>
          <a:bodyPr>
            <a:spAutoFit/>
          </a:bodyPr>
          <a:lstStyle/>
          <a:p>
            <a:pPr algn="ctr">
              <a:spcBef>
                <a:spcPct val="50000"/>
              </a:spcBef>
            </a:pPr>
            <a:r>
              <a:rPr lang="en-US" sz="3200" b="1" dirty="0">
                <a:solidFill>
                  <a:schemeClr val="accent2"/>
                </a:solidFill>
                <a:latin typeface="Rockwell" pitchFamily="18" charset="0"/>
              </a:rPr>
              <a:t>Developmental Sequence</a:t>
            </a:r>
          </a:p>
        </p:txBody>
      </p:sp>
      <p:sp>
        <p:nvSpPr>
          <p:cNvPr id="40963" name="Rectangle 3"/>
          <p:cNvSpPr>
            <a:spLocks noChangeArrowheads="1"/>
          </p:cNvSpPr>
          <p:nvPr/>
        </p:nvSpPr>
        <p:spPr bwMode="auto">
          <a:xfrm>
            <a:off x="685800" y="1625600"/>
            <a:ext cx="8001000" cy="4216539"/>
          </a:xfrm>
          <a:prstGeom prst="rect">
            <a:avLst/>
          </a:prstGeom>
          <a:noFill/>
          <a:ln w="9525">
            <a:noFill/>
            <a:miter lim="800000"/>
            <a:headEnd/>
            <a:tailEnd/>
          </a:ln>
        </p:spPr>
        <p:txBody>
          <a:bodyPr wrap="square">
            <a:spAutoFit/>
          </a:bodyPr>
          <a:lstStyle/>
          <a:p>
            <a:pPr marL="342900" indent="-342900">
              <a:spcBef>
                <a:spcPct val="50000"/>
              </a:spcBef>
              <a:buFontTx/>
              <a:buChar char="•"/>
            </a:pPr>
            <a:r>
              <a:rPr lang="en-US" sz="2800" b="1" i="1" dirty="0">
                <a:solidFill>
                  <a:schemeClr val="accent2"/>
                </a:solidFill>
                <a:latin typeface="Rockwell" pitchFamily="18" charset="0"/>
              </a:rPr>
              <a:t>Rhyming </a:t>
            </a:r>
            <a:endParaRPr lang="en-US" sz="2400" b="1" i="1" dirty="0">
              <a:solidFill>
                <a:schemeClr val="accent2"/>
              </a:solidFill>
              <a:latin typeface="Rockwell" pitchFamily="18" charset="0"/>
            </a:endParaRPr>
          </a:p>
          <a:p>
            <a:pPr marL="754063" lvl="1" indent="-247650">
              <a:spcBef>
                <a:spcPct val="50000"/>
              </a:spcBef>
              <a:buFontTx/>
              <a:buChar char="•"/>
            </a:pPr>
            <a:r>
              <a:rPr lang="en-US" sz="2400" b="1" dirty="0">
                <a:latin typeface="Rockwell" pitchFamily="18" charset="0"/>
              </a:rPr>
              <a:t>most preschoolers and kindergartners are able to rhyme words</a:t>
            </a:r>
          </a:p>
          <a:p>
            <a:pPr marL="342900" indent="-342900">
              <a:spcBef>
                <a:spcPct val="50000"/>
              </a:spcBef>
              <a:buFontTx/>
              <a:buChar char="•"/>
            </a:pPr>
            <a:r>
              <a:rPr lang="en-US" sz="2800" b="1" i="1" dirty="0">
                <a:solidFill>
                  <a:schemeClr val="accent2"/>
                </a:solidFill>
                <a:latin typeface="Rockwell" pitchFamily="18" charset="0"/>
              </a:rPr>
              <a:t>Count Syllables</a:t>
            </a:r>
          </a:p>
          <a:p>
            <a:pPr marL="754063" lvl="1" indent="-247650">
              <a:spcBef>
                <a:spcPct val="50000"/>
              </a:spcBef>
              <a:buFontTx/>
              <a:buChar char="•"/>
            </a:pPr>
            <a:r>
              <a:rPr lang="en-US" sz="2400" b="1" dirty="0">
                <a:latin typeface="Rockwell" pitchFamily="18" charset="0"/>
              </a:rPr>
              <a:t>most first graders can count syllables, blend syllables, delete part of a compound word</a:t>
            </a:r>
          </a:p>
          <a:p>
            <a:pPr marL="342900" indent="-342900">
              <a:spcBef>
                <a:spcPct val="50000"/>
              </a:spcBef>
              <a:buFontTx/>
              <a:buChar char="•"/>
            </a:pPr>
            <a:r>
              <a:rPr lang="en-US" sz="2800" b="1" i="1" dirty="0">
                <a:solidFill>
                  <a:schemeClr val="accent2"/>
                </a:solidFill>
                <a:latin typeface="Rockwell" pitchFamily="18" charset="0"/>
              </a:rPr>
              <a:t>Perform all types of phonemic activities </a:t>
            </a:r>
          </a:p>
          <a:p>
            <a:pPr marL="754063" lvl="1" indent="-247650">
              <a:spcBef>
                <a:spcPct val="50000"/>
              </a:spcBef>
              <a:buFontTx/>
              <a:buChar char="•"/>
            </a:pPr>
            <a:r>
              <a:rPr lang="en-US" sz="2400" b="1" dirty="0">
                <a:latin typeface="Rockwell" pitchFamily="18" charset="0"/>
              </a:rPr>
              <a:t>most second graders</a:t>
            </a:r>
          </a:p>
        </p:txBody>
      </p:sp>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09171" y="1716314"/>
            <a:ext cx="7620000" cy="2405743"/>
          </a:xfrm>
        </p:spPr>
        <p:txBody>
          <a:bodyPr/>
          <a:lstStyle/>
          <a:p>
            <a:pPr lvl="0">
              <a:buNone/>
            </a:pPr>
            <a:r>
              <a:rPr lang="en-US" b="1" dirty="0" smtClean="0">
                <a:latin typeface="Rockwell" pitchFamily="18" charset="0"/>
              </a:rPr>
              <a:t>What’s in a word?</a:t>
            </a:r>
            <a:endParaRPr lang="en-US" dirty="0" smtClean="0">
              <a:latin typeface="Rockwell" pitchFamily="18" charset="0"/>
            </a:endParaRPr>
          </a:p>
          <a:p>
            <a:pPr>
              <a:buNone/>
            </a:pPr>
            <a:r>
              <a:rPr lang="en-US" b="1" dirty="0" smtClean="0">
                <a:latin typeface="Rockwell" pitchFamily="18" charset="0"/>
              </a:rPr>
              <a:t>	</a:t>
            </a:r>
            <a:r>
              <a:rPr lang="en-US" dirty="0" smtClean="0">
                <a:latin typeface="Rockwell" pitchFamily="18" charset="0"/>
              </a:rPr>
              <a:t>Greek origin:  </a:t>
            </a:r>
            <a:r>
              <a:rPr lang="en-US" dirty="0" err="1" smtClean="0">
                <a:latin typeface="Rockwell" pitchFamily="18" charset="0"/>
              </a:rPr>
              <a:t>dys</a:t>
            </a:r>
            <a:r>
              <a:rPr lang="en-US" dirty="0" smtClean="0">
                <a:latin typeface="Rockwell" pitchFamily="18" charset="0"/>
              </a:rPr>
              <a:t> = impaired and </a:t>
            </a:r>
            <a:r>
              <a:rPr lang="en-US" dirty="0" err="1" smtClean="0">
                <a:latin typeface="Rockwell" pitchFamily="18" charset="0"/>
              </a:rPr>
              <a:t>lexia</a:t>
            </a:r>
            <a:r>
              <a:rPr lang="en-US" dirty="0" smtClean="0">
                <a:latin typeface="Rockwell" pitchFamily="18" charset="0"/>
              </a:rPr>
              <a:t> = word</a:t>
            </a:r>
          </a:p>
          <a:p>
            <a:pPr>
              <a:buNone/>
            </a:pPr>
            <a:r>
              <a:rPr lang="en-US" dirty="0" smtClean="0">
                <a:latin typeface="Rockwell" pitchFamily="18" charset="0"/>
              </a:rPr>
              <a:t>	Also known as:  specific reading disability, reading disability, and developmental dyslexia</a:t>
            </a:r>
            <a:r>
              <a:rPr lang="en-US" dirty="0" smtClean="0"/>
              <a:t>.</a:t>
            </a:r>
          </a:p>
          <a:p>
            <a:endParaRPr lang="en-US" dirty="0"/>
          </a:p>
        </p:txBody>
      </p:sp>
      <p:sp>
        <p:nvSpPr>
          <p:cNvPr id="3" name="Title 2"/>
          <p:cNvSpPr>
            <a:spLocks noGrp="1"/>
          </p:cNvSpPr>
          <p:nvPr>
            <p:ph type="title"/>
          </p:nvPr>
        </p:nvSpPr>
        <p:spPr/>
        <p:txBody>
          <a:bodyPr>
            <a:normAutofit fontScale="90000"/>
          </a:bodyPr>
          <a:lstStyle/>
          <a:p>
            <a:r>
              <a:rPr lang="en-US" b="1" dirty="0" smtClean="0">
                <a:latin typeface="Rockwell" pitchFamily="18" charset="0"/>
              </a:rPr>
              <a:t>What Dyslexia Is and Is Not</a:t>
            </a:r>
            <a:r>
              <a:rPr lang="en-US" dirty="0" smtClean="0"/>
              <a:t/>
            </a:r>
            <a:br>
              <a:rPr lang="en-US" dirty="0" smtClean="0"/>
            </a:br>
            <a:endParaRPr lang="en-US" dirty="0"/>
          </a:p>
        </p:txBody>
      </p:sp>
      <p:pic>
        <p:nvPicPr>
          <p:cNvPr id="1026" name="Picture 2" descr="C:\Documents and Settings\buchanan\Local Settings\Temporary Internet Files\Content.IE5\9COND3WN\MP900174966[1].jpg"/>
          <p:cNvPicPr>
            <a:picLocks noChangeAspect="1" noChangeArrowheads="1"/>
          </p:cNvPicPr>
          <p:nvPr/>
        </p:nvPicPr>
        <p:blipFill>
          <a:blip r:embed="rId2" cstate="print"/>
          <a:srcRect/>
          <a:stretch>
            <a:fillRect/>
          </a:stretch>
        </p:blipFill>
        <p:spPr bwMode="auto">
          <a:xfrm>
            <a:off x="2656114" y="3966028"/>
            <a:ext cx="3657600" cy="24384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219200" y="533400"/>
            <a:ext cx="7061164" cy="584775"/>
          </a:xfrm>
          <a:prstGeom prst="rect">
            <a:avLst/>
          </a:prstGeom>
          <a:noFill/>
          <a:ln w="9525">
            <a:noFill/>
            <a:miter lim="800000"/>
            <a:headEnd/>
            <a:tailEnd/>
          </a:ln>
        </p:spPr>
        <p:txBody>
          <a:bodyPr wrap="none">
            <a:spAutoFit/>
          </a:bodyPr>
          <a:lstStyle/>
          <a:p>
            <a:r>
              <a:rPr lang="en-US" sz="3200" b="1" dirty="0">
                <a:solidFill>
                  <a:schemeClr val="accent2"/>
                </a:solidFill>
                <a:latin typeface="Rockwell" pitchFamily="18" charset="0"/>
              </a:rPr>
              <a:t>Rapid </a:t>
            </a:r>
            <a:r>
              <a:rPr lang="en-US" sz="3200" b="1" dirty="0" err="1">
                <a:solidFill>
                  <a:schemeClr val="accent2"/>
                </a:solidFill>
                <a:latin typeface="Rockwell" pitchFamily="18" charset="0"/>
              </a:rPr>
              <a:t>Automatized</a:t>
            </a:r>
            <a:r>
              <a:rPr lang="en-US" sz="3200" b="1" dirty="0">
                <a:solidFill>
                  <a:schemeClr val="accent2"/>
                </a:solidFill>
                <a:latin typeface="Rockwell" pitchFamily="18" charset="0"/>
              </a:rPr>
              <a:t> Naming (RAN)</a:t>
            </a:r>
          </a:p>
        </p:txBody>
      </p:sp>
      <p:sp>
        <p:nvSpPr>
          <p:cNvPr id="41987" name="Rectangle 3"/>
          <p:cNvSpPr>
            <a:spLocks noChangeArrowheads="1"/>
          </p:cNvSpPr>
          <p:nvPr/>
        </p:nvSpPr>
        <p:spPr bwMode="auto">
          <a:xfrm>
            <a:off x="381000" y="2362200"/>
            <a:ext cx="8534400" cy="3416320"/>
          </a:xfrm>
          <a:prstGeom prst="rect">
            <a:avLst/>
          </a:prstGeom>
          <a:noFill/>
          <a:ln w="9525">
            <a:noFill/>
            <a:miter lim="800000"/>
            <a:headEnd/>
            <a:tailEnd/>
          </a:ln>
        </p:spPr>
        <p:txBody>
          <a:bodyPr>
            <a:spAutoFit/>
          </a:bodyPr>
          <a:lstStyle/>
          <a:p>
            <a:endParaRPr lang="en-US" sz="2400" dirty="0">
              <a:latin typeface="Rockwell" pitchFamily="18" charset="0"/>
            </a:endParaRPr>
          </a:p>
          <a:p>
            <a:r>
              <a:rPr lang="en-US" sz="2400" dirty="0">
                <a:latin typeface="Rockwell" pitchFamily="18" charset="0"/>
              </a:rPr>
              <a:t>A.) </a:t>
            </a:r>
            <a:r>
              <a:rPr lang="en-US" sz="2400" b="1" i="1" dirty="0">
                <a:solidFill>
                  <a:schemeClr val="accent2"/>
                </a:solidFill>
                <a:latin typeface="Rockwell" pitchFamily="18" charset="0"/>
              </a:rPr>
              <a:t>Phonological connection</a:t>
            </a:r>
            <a:r>
              <a:rPr lang="en-US" sz="2400" dirty="0">
                <a:solidFill>
                  <a:schemeClr val="accent2"/>
                </a:solidFill>
                <a:latin typeface="Rockwell" pitchFamily="18" charset="0"/>
              </a:rPr>
              <a:t>: </a:t>
            </a:r>
            <a:r>
              <a:rPr lang="en-US" sz="2400" dirty="0">
                <a:latin typeface="Rockwell" pitchFamily="18" charset="0"/>
              </a:rPr>
              <a:t>RAN tasks correlate highly with other phonological skills; shows a unique causal relationship with early literacy. (</a:t>
            </a:r>
            <a:r>
              <a:rPr lang="en-US" sz="2400" dirty="0" err="1">
                <a:latin typeface="Rockwell" pitchFamily="18" charset="0"/>
              </a:rPr>
              <a:t>Torgesen</a:t>
            </a:r>
            <a:r>
              <a:rPr lang="en-US" sz="2400" dirty="0">
                <a:latin typeface="Rockwell" pitchFamily="18" charset="0"/>
              </a:rPr>
              <a:t> and </a:t>
            </a:r>
            <a:r>
              <a:rPr lang="en-US" sz="2400" dirty="0" smtClean="0">
                <a:latin typeface="Rockwell" pitchFamily="18" charset="0"/>
              </a:rPr>
              <a:t>Burgess)</a:t>
            </a:r>
            <a:endParaRPr lang="en-US" sz="2400" dirty="0">
              <a:latin typeface="Rockwell" pitchFamily="18" charset="0"/>
            </a:endParaRPr>
          </a:p>
          <a:p>
            <a:endParaRPr lang="en-US" sz="2400" dirty="0">
              <a:latin typeface="Rockwell" pitchFamily="18" charset="0"/>
            </a:endParaRPr>
          </a:p>
          <a:p>
            <a:r>
              <a:rPr lang="en-US" sz="2400" dirty="0">
                <a:latin typeface="Rockwell" pitchFamily="18" charset="0"/>
              </a:rPr>
              <a:t>B.) </a:t>
            </a:r>
            <a:r>
              <a:rPr lang="en-US" sz="2400" b="1" i="1" dirty="0">
                <a:solidFill>
                  <a:schemeClr val="accent2"/>
                </a:solidFill>
                <a:latin typeface="Rockwell" pitchFamily="18" charset="0"/>
              </a:rPr>
              <a:t>Orthographic connection</a:t>
            </a:r>
            <a:r>
              <a:rPr lang="en-US" sz="2400" i="1" dirty="0">
                <a:solidFill>
                  <a:schemeClr val="accent2"/>
                </a:solidFill>
                <a:latin typeface="Rockwell" pitchFamily="18" charset="0"/>
              </a:rPr>
              <a:t>: </a:t>
            </a:r>
            <a:r>
              <a:rPr lang="en-US" sz="2400" dirty="0">
                <a:latin typeface="Rockwell" pitchFamily="18" charset="0"/>
              </a:rPr>
              <a:t>RAN related to visual and speed components needed for reading; disruption in automatic process of quick word recognition (Bowers and </a:t>
            </a:r>
            <a:r>
              <a:rPr lang="en-US" sz="2400" dirty="0" smtClean="0">
                <a:latin typeface="Rockwell" pitchFamily="18" charset="0"/>
              </a:rPr>
              <a:t>Wolf).</a:t>
            </a:r>
            <a:endParaRPr lang="en-US" sz="2400" dirty="0">
              <a:latin typeface="Rockwell" pitchFamily="18" charset="0"/>
            </a:endParaRPr>
          </a:p>
        </p:txBody>
      </p:sp>
      <p:sp>
        <p:nvSpPr>
          <p:cNvPr id="41988" name="Rectangle 4"/>
          <p:cNvSpPr>
            <a:spLocks noChangeArrowheads="1"/>
          </p:cNvSpPr>
          <p:nvPr/>
        </p:nvSpPr>
        <p:spPr bwMode="auto">
          <a:xfrm>
            <a:off x="609600" y="1600200"/>
            <a:ext cx="8189293" cy="523220"/>
          </a:xfrm>
          <a:prstGeom prst="rect">
            <a:avLst/>
          </a:prstGeom>
          <a:noFill/>
          <a:ln w="9525">
            <a:noFill/>
            <a:miter lim="800000"/>
            <a:headEnd/>
            <a:tailEnd/>
          </a:ln>
        </p:spPr>
        <p:txBody>
          <a:bodyPr wrap="none">
            <a:spAutoFit/>
          </a:bodyPr>
          <a:lstStyle/>
          <a:p>
            <a:r>
              <a:rPr lang="en-US" sz="2800" i="1" dirty="0">
                <a:latin typeface="Rockwell" pitchFamily="18" charset="0"/>
              </a:rPr>
              <a:t>Ability to rapidly retrieve and label visual symbols</a:t>
            </a:r>
          </a:p>
        </p:txBody>
      </p:sp>
    </p:spTree>
  </p:cSld>
  <p:clrMapOvr>
    <a:masterClrMapping/>
  </p:clrMapOvr>
  <p:transition>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725714" y="1335314"/>
            <a:ext cx="7982857" cy="5090624"/>
          </a:xfrm>
          <a:prstGeom prst="rect">
            <a:avLst/>
          </a:prstGeom>
          <a:noFill/>
          <a:ln w="9525">
            <a:noFill/>
            <a:miter lim="800000"/>
            <a:headEnd/>
            <a:tailEnd/>
          </a:ln>
        </p:spPr>
        <p:txBody>
          <a:bodyPr wrap="square">
            <a:spAutoFit/>
          </a:bodyPr>
          <a:lstStyle/>
          <a:p>
            <a:pPr>
              <a:lnSpc>
                <a:spcPct val="90000"/>
              </a:lnSpc>
              <a:spcBef>
                <a:spcPct val="50000"/>
              </a:spcBef>
            </a:pPr>
            <a:r>
              <a:rPr lang="en-US" sz="2400" dirty="0">
                <a:latin typeface="Rockwell" pitchFamily="18" charset="0"/>
              </a:rPr>
              <a:t>1. </a:t>
            </a:r>
            <a:r>
              <a:rPr lang="en-US" sz="2800" dirty="0">
                <a:latin typeface="Rockwell" pitchFamily="18" charset="0"/>
              </a:rPr>
              <a:t>Phonemic </a:t>
            </a:r>
            <a:r>
              <a:rPr lang="en-US" sz="2800" dirty="0" smtClean="0">
                <a:latin typeface="Rockwell" pitchFamily="18" charset="0"/>
              </a:rPr>
              <a:t>awareness.</a:t>
            </a:r>
            <a:endParaRPr lang="en-US" sz="2800" dirty="0">
              <a:latin typeface="Rockwell" pitchFamily="18" charset="0"/>
            </a:endParaRPr>
          </a:p>
          <a:p>
            <a:pPr>
              <a:lnSpc>
                <a:spcPct val="90000"/>
              </a:lnSpc>
              <a:spcBef>
                <a:spcPct val="50000"/>
              </a:spcBef>
            </a:pPr>
            <a:r>
              <a:rPr lang="en-US" sz="2400" dirty="0">
                <a:latin typeface="Rockwell" pitchFamily="18" charset="0"/>
              </a:rPr>
              <a:t>2. </a:t>
            </a:r>
            <a:r>
              <a:rPr lang="en-US" sz="2800" dirty="0">
                <a:latin typeface="Rockwell" pitchFamily="18" charset="0"/>
              </a:rPr>
              <a:t>Speed &amp; accuracy of reading single </a:t>
            </a:r>
            <a:r>
              <a:rPr lang="en-US" sz="2800" dirty="0" smtClean="0">
                <a:latin typeface="Rockwell" pitchFamily="18" charset="0"/>
              </a:rPr>
              <a:t>words.</a:t>
            </a:r>
            <a:endParaRPr lang="en-US" sz="2800" dirty="0">
              <a:latin typeface="Rockwell" pitchFamily="18" charset="0"/>
            </a:endParaRPr>
          </a:p>
          <a:p>
            <a:pPr>
              <a:lnSpc>
                <a:spcPct val="90000"/>
              </a:lnSpc>
              <a:spcBef>
                <a:spcPct val="50000"/>
              </a:spcBef>
            </a:pPr>
            <a:r>
              <a:rPr lang="en-US" sz="2400" dirty="0">
                <a:latin typeface="Rockwell" pitchFamily="18" charset="0"/>
              </a:rPr>
              <a:t>3. </a:t>
            </a:r>
            <a:r>
              <a:rPr lang="en-US" sz="2800" dirty="0" smtClean="0">
                <a:latin typeface="Rockwell" pitchFamily="18" charset="0"/>
              </a:rPr>
              <a:t>Vocabulary.</a:t>
            </a:r>
            <a:endParaRPr lang="en-US" sz="2800" dirty="0">
              <a:latin typeface="Rockwell" pitchFamily="18" charset="0"/>
            </a:endParaRPr>
          </a:p>
          <a:p>
            <a:pPr>
              <a:lnSpc>
                <a:spcPct val="90000"/>
              </a:lnSpc>
              <a:spcBef>
                <a:spcPct val="50000"/>
              </a:spcBef>
            </a:pPr>
            <a:r>
              <a:rPr lang="en-US" sz="2400" dirty="0">
                <a:latin typeface="Rockwell" pitchFamily="18" charset="0"/>
              </a:rPr>
              <a:t>4. </a:t>
            </a:r>
            <a:r>
              <a:rPr lang="en-US" sz="2800" dirty="0">
                <a:latin typeface="Rockwell" pitchFamily="18" charset="0"/>
              </a:rPr>
              <a:t>Background </a:t>
            </a:r>
            <a:r>
              <a:rPr lang="en-US" sz="2800" dirty="0" smtClean="0">
                <a:latin typeface="Rockwell" pitchFamily="18" charset="0"/>
              </a:rPr>
              <a:t>knowledge.</a:t>
            </a:r>
            <a:endParaRPr lang="en-US" sz="2800" dirty="0">
              <a:latin typeface="Rockwell" pitchFamily="18" charset="0"/>
            </a:endParaRPr>
          </a:p>
          <a:p>
            <a:pPr>
              <a:lnSpc>
                <a:spcPct val="90000"/>
              </a:lnSpc>
              <a:spcBef>
                <a:spcPct val="50000"/>
              </a:spcBef>
            </a:pPr>
            <a:r>
              <a:rPr lang="en-US" sz="2400" dirty="0">
                <a:latin typeface="Rockwell" pitchFamily="18" charset="0"/>
              </a:rPr>
              <a:t>5. </a:t>
            </a:r>
            <a:r>
              <a:rPr lang="en-US" sz="2800" dirty="0">
                <a:latin typeface="Rockwell" pitchFamily="18" charset="0"/>
              </a:rPr>
              <a:t>Knowledge of semantics and </a:t>
            </a:r>
            <a:r>
              <a:rPr lang="en-US" sz="2800" dirty="0" smtClean="0">
                <a:latin typeface="Rockwell" pitchFamily="18" charset="0"/>
              </a:rPr>
              <a:t>syntax.</a:t>
            </a:r>
            <a:endParaRPr lang="en-US" sz="2400" dirty="0">
              <a:latin typeface="Rockwell" pitchFamily="18" charset="0"/>
            </a:endParaRPr>
          </a:p>
          <a:p>
            <a:pPr>
              <a:lnSpc>
                <a:spcPct val="90000"/>
              </a:lnSpc>
              <a:spcBef>
                <a:spcPct val="50000"/>
              </a:spcBef>
            </a:pPr>
            <a:r>
              <a:rPr lang="en-US" sz="2400" dirty="0">
                <a:latin typeface="Rockwell" pitchFamily="18" charset="0"/>
              </a:rPr>
              <a:t>6. </a:t>
            </a:r>
            <a:r>
              <a:rPr lang="en-US" sz="2800" dirty="0">
                <a:latin typeface="Rockwell" pitchFamily="18" charset="0"/>
              </a:rPr>
              <a:t>Knowledge of writing </a:t>
            </a:r>
            <a:r>
              <a:rPr lang="en-US" sz="2800" dirty="0" smtClean="0">
                <a:latin typeface="Rockwell" pitchFamily="18" charset="0"/>
              </a:rPr>
              <a:t>conventions.</a:t>
            </a:r>
            <a:endParaRPr lang="en-US" sz="2800" dirty="0">
              <a:latin typeface="Rockwell" pitchFamily="18" charset="0"/>
            </a:endParaRPr>
          </a:p>
          <a:p>
            <a:pPr>
              <a:lnSpc>
                <a:spcPct val="90000"/>
              </a:lnSpc>
              <a:spcBef>
                <a:spcPct val="50000"/>
              </a:spcBef>
            </a:pPr>
            <a:r>
              <a:rPr lang="en-US" sz="2400" dirty="0">
                <a:latin typeface="Rockwell" pitchFamily="18" charset="0"/>
              </a:rPr>
              <a:t>7. </a:t>
            </a:r>
            <a:r>
              <a:rPr lang="en-US" sz="2800" dirty="0">
                <a:latin typeface="Rockwell" pitchFamily="18" charset="0"/>
              </a:rPr>
              <a:t>Verbal reasoning </a:t>
            </a:r>
            <a:r>
              <a:rPr lang="en-US" sz="2800" dirty="0" smtClean="0">
                <a:latin typeface="Rockwell" pitchFamily="18" charset="0"/>
              </a:rPr>
              <a:t>ability.</a:t>
            </a:r>
            <a:endParaRPr lang="en-US" sz="2800" dirty="0">
              <a:latin typeface="Rockwell" pitchFamily="18" charset="0"/>
            </a:endParaRPr>
          </a:p>
          <a:p>
            <a:pPr>
              <a:lnSpc>
                <a:spcPct val="90000"/>
              </a:lnSpc>
              <a:spcBef>
                <a:spcPct val="50000"/>
              </a:spcBef>
            </a:pPr>
            <a:r>
              <a:rPr lang="en-US" sz="2400" dirty="0">
                <a:latin typeface="Rockwell" pitchFamily="18" charset="0"/>
              </a:rPr>
              <a:t>8.  </a:t>
            </a:r>
            <a:r>
              <a:rPr lang="en-US" sz="2800" dirty="0">
                <a:latin typeface="Rockwell" pitchFamily="18" charset="0"/>
              </a:rPr>
              <a:t>Ability to recall and remember verbal </a:t>
            </a:r>
            <a:r>
              <a:rPr lang="en-US" sz="2800" dirty="0" smtClean="0">
                <a:latin typeface="Rockwell" pitchFamily="18" charset="0"/>
              </a:rPr>
              <a:t>	information.</a:t>
            </a:r>
            <a:endParaRPr lang="en-US" sz="2400" dirty="0">
              <a:latin typeface="Rockwell" pitchFamily="18" charset="0"/>
            </a:endParaRPr>
          </a:p>
        </p:txBody>
      </p:sp>
      <p:sp>
        <p:nvSpPr>
          <p:cNvPr id="48131" name="Rectangle 3"/>
          <p:cNvSpPr>
            <a:spLocks noChangeArrowheads="1"/>
          </p:cNvSpPr>
          <p:nvPr/>
        </p:nvSpPr>
        <p:spPr bwMode="auto">
          <a:xfrm>
            <a:off x="1523999" y="533400"/>
            <a:ext cx="6154057" cy="646331"/>
          </a:xfrm>
          <a:prstGeom prst="rect">
            <a:avLst/>
          </a:prstGeom>
          <a:noFill/>
          <a:ln w="9525">
            <a:noFill/>
            <a:miter lim="800000"/>
            <a:headEnd/>
            <a:tailEnd/>
          </a:ln>
        </p:spPr>
        <p:txBody>
          <a:bodyPr wrap="square">
            <a:spAutoFit/>
          </a:bodyPr>
          <a:lstStyle/>
          <a:p>
            <a:pPr>
              <a:spcBef>
                <a:spcPct val="50000"/>
              </a:spcBef>
            </a:pPr>
            <a:r>
              <a:rPr lang="en-US" sz="3600" b="1" dirty="0">
                <a:solidFill>
                  <a:schemeClr val="accent2"/>
                </a:solidFill>
                <a:latin typeface="Rockwell" pitchFamily="18" charset="0"/>
              </a:rPr>
              <a:t>Predictors of Reading </a:t>
            </a:r>
          </a:p>
        </p:txBody>
      </p:sp>
    </p:spTree>
  </p:cSld>
  <p:clrMapOvr>
    <a:masterClrMapping/>
  </p:clrMapOvr>
  <p:transition>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381000" y="1828800"/>
            <a:ext cx="8382000" cy="1219200"/>
          </a:xfrm>
          <a:prstGeom prst="rect">
            <a:avLst/>
          </a:prstGeom>
          <a:noFill/>
          <a:ln w="9525">
            <a:noFill/>
            <a:miter lim="800000"/>
            <a:headEnd/>
            <a:tailEnd/>
          </a:ln>
        </p:spPr>
        <p:txBody>
          <a:bodyPr>
            <a:spAutoFit/>
          </a:bodyPr>
          <a:lstStyle/>
          <a:p>
            <a:r>
              <a:rPr lang="en-US" sz="2600" b="1" u="sng" dirty="0">
                <a:latin typeface="Rockwell" pitchFamily="18" charset="0"/>
              </a:rPr>
              <a:t>Early Speech/Language Difficulties</a:t>
            </a:r>
            <a:endParaRPr lang="en-US" sz="2400" dirty="0">
              <a:latin typeface="Rockwell" pitchFamily="18" charset="0"/>
            </a:endParaRPr>
          </a:p>
          <a:p>
            <a:pPr>
              <a:buFontTx/>
              <a:buChar char="•"/>
            </a:pPr>
            <a:r>
              <a:rPr lang="en-US" sz="2400" dirty="0">
                <a:latin typeface="Rockwell" pitchFamily="18" charset="0"/>
              </a:rPr>
              <a:t>Articulation errors</a:t>
            </a:r>
          </a:p>
          <a:p>
            <a:pPr>
              <a:buFontTx/>
              <a:buChar char="•"/>
            </a:pPr>
            <a:r>
              <a:rPr lang="en-US" sz="2400" dirty="0">
                <a:latin typeface="Rockwell" pitchFamily="18" charset="0"/>
              </a:rPr>
              <a:t>Mispronunciations of multisyllabic words</a:t>
            </a:r>
          </a:p>
        </p:txBody>
      </p:sp>
      <p:sp>
        <p:nvSpPr>
          <p:cNvPr id="51203" name="Rectangle 3"/>
          <p:cNvSpPr>
            <a:spLocks noChangeArrowheads="1"/>
          </p:cNvSpPr>
          <p:nvPr/>
        </p:nvSpPr>
        <p:spPr bwMode="auto">
          <a:xfrm>
            <a:off x="1066800" y="381000"/>
            <a:ext cx="7239000" cy="978729"/>
          </a:xfrm>
          <a:prstGeom prst="rect">
            <a:avLst/>
          </a:prstGeom>
          <a:noFill/>
          <a:ln w="9525">
            <a:noFill/>
            <a:miter lim="800000"/>
            <a:headEnd/>
            <a:tailEnd/>
          </a:ln>
        </p:spPr>
        <p:txBody>
          <a:bodyPr>
            <a:spAutoFit/>
          </a:bodyPr>
          <a:lstStyle/>
          <a:p>
            <a:pPr algn="ctr">
              <a:lnSpc>
                <a:spcPct val="90000"/>
              </a:lnSpc>
            </a:pPr>
            <a:r>
              <a:rPr lang="en-US" sz="3200" b="1" dirty="0">
                <a:solidFill>
                  <a:schemeClr val="accent2"/>
                </a:solidFill>
                <a:latin typeface="Rockwell" pitchFamily="18" charset="0"/>
              </a:rPr>
              <a:t>Characteristics of Phonological Reading Disabilities</a:t>
            </a:r>
          </a:p>
        </p:txBody>
      </p:sp>
      <p:sp>
        <p:nvSpPr>
          <p:cNvPr id="212996" name="Rectangle 4"/>
          <p:cNvSpPr>
            <a:spLocks noChangeArrowheads="1"/>
          </p:cNvSpPr>
          <p:nvPr/>
        </p:nvSpPr>
        <p:spPr bwMode="auto">
          <a:xfrm>
            <a:off x="381000" y="3200400"/>
            <a:ext cx="8694881" cy="3447098"/>
          </a:xfrm>
          <a:prstGeom prst="rect">
            <a:avLst/>
          </a:prstGeom>
          <a:noFill/>
          <a:ln w="9525">
            <a:noFill/>
            <a:miter lim="800000"/>
            <a:headEnd/>
            <a:tailEnd/>
          </a:ln>
        </p:spPr>
        <p:txBody>
          <a:bodyPr wrap="none">
            <a:spAutoFit/>
          </a:bodyPr>
          <a:lstStyle/>
          <a:p>
            <a:r>
              <a:rPr lang="en-US" sz="2600" b="1" u="sng" dirty="0">
                <a:latin typeface="Rockwell" pitchFamily="18" charset="0"/>
              </a:rPr>
              <a:t>Decoding/Encoding</a:t>
            </a:r>
          </a:p>
          <a:p>
            <a:pPr>
              <a:buFontTx/>
              <a:buChar char="•"/>
            </a:pPr>
            <a:r>
              <a:rPr lang="en-US" sz="2400" dirty="0">
                <a:latin typeface="Rockwell" pitchFamily="18" charset="0"/>
              </a:rPr>
              <a:t>Trouble remembering sound-symbol relationships</a:t>
            </a:r>
          </a:p>
          <a:p>
            <a:pPr>
              <a:buFontTx/>
              <a:buChar char="•"/>
            </a:pPr>
            <a:r>
              <a:rPr lang="en-US" sz="2400" dirty="0">
                <a:latin typeface="Rockwell" pitchFamily="18" charset="0"/>
              </a:rPr>
              <a:t>Confusion with similar-sounding sounds</a:t>
            </a:r>
          </a:p>
          <a:p>
            <a:pPr>
              <a:buFontTx/>
              <a:buChar char="•"/>
            </a:pPr>
            <a:r>
              <a:rPr lang="en-US" sz="2400" dirty="0">
                <a:latin typeface="Rockwell" pitchFamily="18" charset="0"/>
              </a:rPr>
              <a:t>Difficulty sequencing sounds in a word</a:t>
            </a:r>
          </a:p>
          <a:p>
            <a:pPr>
              <a:buFontTx/>
              <a:buChar char="•"/>
            </a:pPr>
            <a:r>
              <a:rPr lang="en-US" sz="2400" dirty="0">
                <a:latin typeface="Rockwell" pitchFamily="18" charset="0"/>
              </a:rPr>
              <a:t>Overreliance on whole-word, context, or visual clues</a:t>
            </a:r>
          </a:p>
          <a:p>
            <a:pPr>
              <a:buFontTx/>
              <a:buChar char="•"/>
            </a:pPr>
            <a:r>
              <a:rPr lang="en-US" sz="2400" dirty="0">
                <a:latin typeface="Rockwell" pitchFamily="18" charset="0"/>
              </a:rPr>
              <a:t>Trouble pronouncing phonically regular nonsense words</a:t>
            </a:r>
          </a:p>
          <a:p>
            <a:pPr>
              <a:buFontTx/>
              <a:buChar char="•"/>
            </a:pPr>
            <a:r>
              <a:rPr lang="en-US" sz="2400" dirty="0">
                <a:latin typeface="Rockwell" pitchFamily="18" charset="0"/>
              </a:rPr>
              <a:t>Difficulty using phonological analysis </a:t>
            </a:r>
            <a:r>
              <a:rPr lang="en-US" sz="1600" dirty="0">
                <a:latin typeface="Rockwell" pitchFamily="18" charset="0"/>
              </a:rPr>
              <a:t>(omits or adds sounds or letters)</a:t>
            </a:r>
          </a:p>
          <a:p>
            <a:pPr>
              <a:buFontTx/>
              <a:buChar char="•"/>
            </a:pPr>
            <a:r>
              <a:rPr lang="en-US" sz="2400" dirty="0">
                <a:latin typeface="Rockwell" pitchFamily="18" charset="0"/>
              </a:rPr>
              <a:t>Slow reading rate</a:t>
            </a:r>
          </a:p>
          <a:p>
            <a:pPr>
              <a:buFontTx/>
              <a:buChar char="•"/>
            </a:pPr>
            <a:endParaRPr lang="en-US" sz="2400" dirty="0">
              <a:latin typeface="Arial"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12996"/>
                                        </p:tgtEl>
                                        <p:attrNameLst>
                                          <p:attrName>style.visibility</p:attrName>
                                        </p:attrNameLst>
                                      </p:cBhvr>
                                      <p:to>
                                        <p:strVal val="visible"/>
                                      </p:to>
                                    </p:set>
                                    <p:animEffect transition="in" filter="box(out)">
                                      <p:cBhvr>
                                        <p:cTn id="7" dur="500"/>
                                        <p:tgtEl>
                                          <p:spTgt spid="212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62857" y="1295400"/>
            <a:ext cx="8781143" cy="5115246"/>
          </a:xfrm>
          <a:prstGeom prst="rect">
            <a:avLst/>
          </a:prstGeom>
          <a:noFill/>
          <a:ln w="9525">
            <a:noFill/>
            <a:miter lim="800000"/>
            <a:headEnd/>
            <a:tailEnd/>
          </a:ln>
        </p:spPr>
        <p:txBody>
          <a:bodyPr wrap="square">
            <a:spAutoFit/>
          </a:bodyPr>
          <a:lstStyle/>
          <a:p>
            <a:pPr marL="222250" indent="-222250"/>
            <a:r>
              <a:rPr lang="en-US" sz="2400" b="1" u="sng" dirty="0">
                <a:latin typeface="Rockwell" pitchFamily="18" charset="0"/>
              </a:rPr>
              <a:t>Symbols/Decoding/Encoding/Calculating</a:t>
            </a:r>
          </a:p>
          <a:p>
            <a:pPr marL="222250" indent="-222250">
              <a:lnSpc>
                <a:spcPct val="90000"/>
              </a:lnSpc>
              <a:buFontTx/>
              <a:buChar char="•"/>
            </a:pPr>
            <a:r>
              <a:rPr lang="en-US" sz="2400" dirty="0">
                <a:latin typeface="Rockwell" pitchFamily="18" charset="0"/>
              </a:rPr>
              <a:t>Difficulty learning how to form symbols</a:t>
            </a:r>
          </a:p>
          <a:p>
            <a:pPr marL="222250" indent="-222250">
              <a:lnSpc>
                <a:spcPct val="90000"/>
              </a:lnSpc>
              <a:buFontTx/>
              <a:buChar char="•"/>
            </a:pPr>
            <a:r>
              <a:rPr lang="en-US" sz="2400" dirty="0">
                <a:latin typeface="Rockwell" pitchFamily="18" charset="0"/>
              </a:rPr>
              <a:t>Confusion of symbols similar in appearance </a:t>
            </a:r>
            <a:r>
              <a:rPr lang="en-US" dirty="0">
                <a:latin typeface="Rockwell" pitchFamily="18" charset="0"/>
              </a:rPr>
              <a:t>(e.g., b for d, n for u)</a:t>
            </a:r>
          </a:p>
          <a:p>
            <a:pPr marL="222250" indent="-222250">
              <a:lnSpc>
                <a:spcPct val="90000"/>
              </a:lnSpc>
              <a:buFontTx/>
              <a:buChar char="•"/>
            </a:pPr>
            <a:r>
              <a:rPr lang="en-US" sz="2400" dirty="0">
                <a:latin typeface="Rockwell" pitchFamily="18" charset="0"/>
              </a:rPr>
              <a:t>Trouble with near- and far-point copying tasks</a:t>
            </a:r>
          </a:p>
          <a:p>
            <a:pPr marL="222250" indent="-222250">
              <a:lnSpc>
                <a:spcPct val="90000"/>
              </a:lnSpc>
              <a:buFontTx/>
              <a:buChar char="•"/>
            </a:pPr>
            <a:r>
              <a:rPr lang="en-US" sz="2400" dirty="0">
                <a:latin typeface="Rockwell" pitchFamily="18" charset="0"/>
              </a:rPr>
              <a:t>Tendency to reverse or transpose letters or numbers</a:t>
            </a:r>
          </a:p>
          <a:p>
            <a:pPr marL="222250" indent="-222250">
              <a:lnSpc>
                <a:spcPct val="90000"/>
              </a:lnSpc>
              <a:buFontTx/>
              <a:buChar char="•"/>
            </a:pPr>
            <a:r>
              <a:rPr lang="en-US" sz="2400" dirty="0">
                <a:latin typeface="Rockwell" pitchFamily="18" charset="0"/>
              </a:rPr>
              <a:t>Trouble remembering how words look</a:t>
            </a:r>
          </a:p>
          <a:p>
            <a:pPr marL="222250" indent="-222250">
              <a:lnSpc>
                <a:spcPct val="90000"/>
              </a:lnSpc>
              <a:buFontTx/>
              <a:buChar char="•"/>
            </a:pPr>
            <a:r>
              <a:rPr lang="en-US" sz="2400" dirty="0">
                <a:latin typeface="Rockwell" pitchFamily="18" charset="0"/>
              </a:rPr>
              <a:t>Trouble reading exception or irregular words</a:t>
            </a:r>
          </a:p>
          <a:p>
            <a:pPr marL="222250" indent="-222250">
              <a:lnSpc>
                <a:spcPct val="90000"/>
              </a:lnSpc>
              <a:buFontTx/>
              <a:buChar char="•"/>
            </a:pPr>
            <a:r>
              <a:rPr lang="en-US" sz="2400" dirty="0">
                <a:latin typeface="Rockwell" pitchFamily="18" charset="0"/>
              </a:rPr>
              <a:t>Trouble with accurate and rapid word recognition; slow reading speed</a:t>
            </a:r>
          </a:p>
          <a:p>
            <a:pPr marL="222250" indent="-222250">
              <a:lnSpc>
                <a:spcPct val="90000"/>
              </a:lnSpc>
              <a:buFontTx/>
              <a:buChar char="•"/>
            </a:pPr>
            <a:r>
              <a:rPr lang="en-US" sz="2400" dirty="0">
                <a:latin typeface="Rockwell" pitchFamily="18" charset="0"/>
              </a:rPr>
              <a:t>Tendency to use different spellings for the same word </a:t>
            </a:r>
          </a:p>
          <a:p>
            <a:pPr marL="222250" indent="-222250">
              <a:lnSpc>
                <a:spcPct val="90000"/>
              </a:lnSpc>
              <a:buFontTx/>
              <a:buChar char="•"/>
            </a:pPr>
            <a:r>
              <a:rPr lang="en-US" sz="2400" dirty="0">
                <a:latin typeface="Rockwell" pitchFamily="18" charset="0"/>
              </a:rPr>
              <a:t>Tendency to omit word endings</a:t>
            </a:r>
          </a:p>
          <a:p>
            <a:pPr marL="222250" indent="-222250">
              <a:lnSpc>
                <a:spcPct val="90000"/>
              </a:lnSpc>
              <a:buFontTx/>
              <a:buChar char="•"/>
            </a:pPr>
            <a:r>
              <a:rPr lang="en-US" sz="2400" dirty="0">
                <a:latin typeface="Rockwell" pitchFamily="18" charset="0"/>
              </a:rPr>
              <a:t>Overreliance on phonological rather than visual features</a:t>
            </a:r>
          </a:p>
          <a:p>
            <a:pPr marL="222250" indent="-222250">
              <a:lnSpc>
                <a:spcPct val="90000"/>
              </a:lnSpc>
              <a:buFontTx/>
              <a:buChar char="•"/>
            </a:pPr>
            <a:r>
              <a:rPr lang="en-US" sz="2400" dirty="0">
                <a:latin typeface="Rockwell" pitchFamily="18" charset="0"/>
              </a:rPr>
              <a:t>Trouble learning and retaining basic math facts</a:t>
            </a:r>
          </a:p>
          <a:p>
            <a:pPr marL="222250" indent="-222250">
              <a:lnSpc>
                <a:spcPct val="90000"/>
              </a:lnSpc>
              <a:buFontTx/>
              <a:buChar char="•"/>
            </a:pPr>
            <a:r>
              <a:rPr lang="en-US" sz="2400" dirty="0">
                <a:latin typeface="Rockwell" pitchFamily="18" charset="0"/>
              </a:rPr>
              <a:t>Difficulty counting in a sequence </a:t>
            </a:r>
            <a:r>
              <a:rPr lang="en-US" dirty="0">
                <a:latin typeface="Rockwell" pitchFamily="18" charset="0"/>
              </a:rPr>
              <a:t>(e.g., counting by 2)</a:t>
            </a:r>
          </a:p>
          <a:p>
            <a:pPr marL="222250" indent="-222250">
              <a:lnSpc>
                <a:spcPct val="90000"/>
              </a:lnSpc>
              <a:buFontTx/>
              <a:buChar char="•"/>
            </a:pPr>
            <a:r>
              <a:rPr lang="en-US" sz="2400" dirty="0">
                <a:latin typeface="Rockwell" pitchFamily="18" charset="0"/>
              </a:rPr>
              <a:t>Trouble with multistep math problems</a:t>
            </a:r>
          </a:p>
        </p:txBody>
      </p:sp>
      <p:sp>
        <p:nvSpPr>
          <p:cNvPr id="52227" name="Rectangle 3"/>
          <p:cNvSpPr>
            <a:spLocks noChangeArrowheads="1"/>
          </p:cNvSpPr>
          <p:nvPr/>
        </p:nvSpPr>
        <p:spPr bwMode="auto">
          <a:xfrm>
            <a:off x="537029" y="381000"/>
            <a:ext cx="8055428" cy="860425"/>
          </a:xfrm>
          <a:prstGeom prst="rect">
            <a:avLst/>
          </a:prstGeom>
          <a:noFill/>
          <a:ln w="9525">
            <a:noFill/>
            <a:miter lim="800000"/>
            <a:headEnd/>
            <a:tailEnd/>
          </a:ln>
        </p:spPr>
        <p:txBody>
          <a:bodyPr wrap="square">
            <a:spAutoFit/>
          </a:bodyPr>
          <a:lstStyle/>
          <a:p>
            <a:pPr algn="ctr">
              <a:lnSpc>
                <a:spcPct val="90000"/>
              </a:lnSpc>
            </a:pPr>
            <a:r>
              <a:rPr lang="en-US" sz="2800" b="1" dirty="0">
                <a:solidFill>
                  <a:schemeClr val="accent2"/>
                </a:solidFill>
                <a:latin typeface="Rockwell" pitchFamily="18" charset="0"/>
              </a:rPr>
              <a:t>Characteristics of </a:t>
            </a:r>
            <a:endParaRPr lang="en-US" sz="2800" b="1" dirty="0" smtClean="0">
              <a:solidFill>
                <a:schemeClr val="accent2"/>
              </a:solidFill>
              <a:latin typeface="Rockwell" pitchFamily="18" charset="0"/>
            </a:endParaRPr>
          </a:p>
          <a:p>
            <a:pPr algn="ctr">
              <a:lnSpc>
                <a:spcPct val="90000"/>
              </a:lnSpc>
            </a:pPr>
            <a:r>
              <a:rPr lang="en-US" sz="2800" b="1" dirty="0" smtClean="0">
                <a:solidFill>
                  <a:schemeClr val="accent2"/>
                </a:solidFill>
                <a:latin typeface="Rockwell" pitchFamily="18" charset="0"/>
              </a:rPr>
              <a:t>Orthographic </a:t>
            </a:r>
            <a:r>
              <a:rPr lang="en-US" sz="2800" b="1" dirty="0">
                <a:solidFill>
                  <a:schemeClr val="accent2"/>
                </a:solidFill>
                <a:latin typeface="Rockwell" pitchFamily="18" charset="0"/>
              </a:rPr>
              <a:t>Reading Disabilities</a:t>
            </a:r>
          </a:p>
        </p:txBody>
      </p:sp>
    </p:spTree>
  </p:cSld>
  <p:clrMapOvr>
    <a:masterClrMapping/>
  </p:clrMapOvr>
  <p:transition>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2"/>
          <p:cNvSpPr txBox="1">
            <a:spLocks noChangeArrowheads="1"/>
          </p:cNvSpPr>
          <p:nvPr/>
        </p:nvSpPr>
        <p:spPr bwMode="auto">
          <a:xfrm>
            <a:off x="304800" y="1752600"/>
            <a:ext cx="8534400" cy="4142160"/>
          </a:xfrm>
          <a:prstGeom prst="rect">
            <a:avLst/>
          </a:prstGeom>
          <a:noFill/>
          <a:ln w="9525">
            <a:noFill/>
            <a:miter lim="800000"/>
            <a:headEnd/>
            <a:tailEnd/>
          </a:ln>
        </p:spPr>
        <p:txBody>
          <a:bodyPr>
            <a:spAutoFit/>
          </a:bodyPr>
          <a:lstStyle/>
          <a:p>
            <a:pPr marL="285750" indent="-285750">
              <a:spcBef>
                <a:spcPts val="500"/>
              </a:spcBef>
              <a:spcAft>
                <a:spcPts val="500"/>
              </a:spcAft>
              <a:buFont typeface="Wingdings" pitchFamily="2" charset="2"/>
              <a:buChar char="§"/>
            </a:pPr>
            <a:r>
              <a:rPr lang="en-US" sz="2200" b="1" dirty="0">
                <a:latin typeface="Rockwell" pitchFamily="18" charset="0"/>
              </a:rPr>
              <a:t>phonological deficits</a:t>
            </a:r>
          </a:p>
          <a:p>
            <a:pPr marL="285750" indent="-285750">
              <a:spcBef>
                <a:spcPts val="500"/>
              </a:spcBef>
              <a:spcAft>
                <a:spcPts val="500"/>
              </a:spcAft>
              <a:buFont typeface="Wingdings" pitchFamily="2" charset="2"/>
              <a:buChar char="§"/>
            </a:pPr>
            <a:r>
              <a:rPr lang="en-US" sz="2200" b="1" dirty="0">
                <a:latin typeface="Rockwell" pitchFamily="18" charset="0"/>
              </a:rPr>
              <a:t>word recognition/decoding deficits</a:t>
            </a:r>
          </a:p>
          <a:p>
            <a:pPr marL="285750" indent="-285750">
              <a:spcBef>
                <a:spcPts val="500"/>
              </a:spcBef>
              <a:spcAft>
                <a:spcPts val="500"/>
              </a:spcAft>
              <a:buFont typeface="Wingdings" pitchFamily="2" charset="2"/>
              <a:buChar char="§"/>
            </a:pPr>
            <a:r>
              <a:rPr lang="en-US" sz="2200" b="1" dirty="0">
                <a:latin typeface="Rockwell" pitchFamily="18" charset="0"/>
              </a:rPr>
              <a:t>vocabulary deficits &amp; inadequate background knowledge</a:t>
            </a:r>
          </a:p>
          <a:p>
            <a:pPr marL="285750" indent="-285750">
              <a:spcBef>
                <a:spcPts val="500"/>
              </a:spcBef>
              <a:spcAft>
                <a:spcPts val="500"/>
              </a:spcAft>
              <a:buFont typeface="Wingdings" pitchFamily="2" charset="2"/>
              <a:buChar char="§"/>
            </a:pPr>
            <a:r>
              <a:rPr lang="en-US" sz="2200" b="1" dirty="0">
                <a:latin typeface="Rockwell" pitchFamily="18" charset="0"/>
              </a:rPr>
              <a:t>lack of familiarity with semantic and syntactic structures</a:t>
            </a:r>
          </a:p>
          <a:p>
            <a:pPr marL="285750" indent="-285750">
              <a:spcBef>
                <a:spcPts val="500"/>
              </a:spcBef>
              <a:spcAft>
                <a:spcPts val="500"/>
              </a:spcAft>
              <a:buFont typeface="Wingdings" pitchFamily="2" charset="2"/>
              <a:buChar char="§"/>
            </a:pPr>
            <a:r>
              <a:rPr lang="en-US" sz="2200" b="1" dirty="0">
                <a:latin typeface="Rockwell" pitchFamily="18" charset="0"/>
              </a:rPr>
              <a:t>lack of knowledge about different writing conventions </a:t>
            </a:r>
          </a:p>
          <a:p>
            <a:pPr marL="285750" indent="-285750">
              <a:spcBef>
                <a:spcPts val="500"/>
              </a:spcBef>
              <a:spcAft>
                <a:spcPts val="500"/>
              </a:spcAft>
              <a:buFont typeface="Wingdings" pitchFamily="2" charset="2"/>
              <a:buChar char="§"/>
            </a:pPr>
            <a:r>
              <a:rPr lang="en-US" sz="2200" b="1" dirty="0">
                <a:latin typeface="Rockwell" pitchFamily="18" charset="0"/>
              </a:rPr>
              <a:t>lack of verbal reasoning ability </a:t>
            </a:r>
          </a:p>
          <a:p>
            <a:pPr marL="285750" indent="-285750">
              <a:spcBef>
                <a:spcPts val="500"/>
              </a:spcBef>
              <a:spcAft>
                <a:spcPts val="500"/>
              </a:spcAft>
              <a:buFont typeface="Wingdings" pitchFamily="2" charset="2"/>
              <a:buChar char="§"/>
            </a:pPr>
            <a:r>
              <a:rPr lang="en-US" sz="2200" b="1" dirty="0">
                <a:latin typeface="Rockwell" pitchFamily="18" charset="0"/>
              </a:rPr>
              <a:t>limited ability to remember and/or recall verbal information</a:t>
            </a:r>
          </a:p>
          <a:p>
            <a:pPr marL="285750" indent="-285750">
              <a:spcBef>
                <a:spcPct val="50000"/>
              </a:spcBef>
            </a:pPr>
            <a:endParaRPr lang="en-US" sz="2200" b="1" dirty="0">
              <a:latin typeface="Times New Roman" pitchFamily="18" charset="0"/>
            </a:endParaRPr>
          </a:p>
        </p:txBody>
      </p:sp>
      <p:sp>
        <p:nvSpPr>
          <p:cNvPr id="53251" name="Text Box 3"/>
          <p:cNvSpPr txBox="1">
            <a:spLocks noChangeArrowheads="1"/>
          </p:cNvSpPr>
          <p:nvPr/>
        </p:nvSpPr>
        <p:spPr bwMode="auto">
          <a:xfrm>
            <a:off x="990600" y="457200"/>
            <a:ext cx="6781800" cy="978729"/>
          </a:xfrm>
          <a:prstGeom prst="rect">
            <a:avLst/>
          </a:prstGeom>
          <a:noFill/>
          <a:ln w="9525">
            <a:noFill/>
            <a:miter lim="800000"/>
            <a:headEnd/>
            <a:tailEnd/>
          </a:ln>
        </p:spPr>
        <p:txBody>
          <a:bodyPr>
            <a:spAutoFit/>
          </a:bodyPr>
          <a:lstStyle/>
          <a:p>
            <a:pPr algn="ctr">
              <a:lnSpc>
                <a:spcPct val="90000"/>
              </a:lnSpc>
              <a:spcBef>
                <a:spcPct val="50000"/>
              </a:spcBef>
            </a:pPr>
            <a:r>
              <a:rPr lang="en-US" sz="3200" b="1" dirty="0">
                <a:solidFill>
                  <a:schemeClr val="accent2"/>
                </a:solidFill>
                <a:latin typeface="Rockwell" pitchFamily="18" charset="0"/>
              </a:rPr>
              <a:t>Reasons for Difficulties in          Reading Comprehension</a:t>
            </a:r>
          </a:p>
        </p:txBody>
      </p:sp>
    </p:spTree>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65476"/>
          </a:xfrm>
        </p:spPr>
        <p:txBody>
          <a:bodyPr>
            <a:normAutofit fontScale="90000"/>
          </a:bodyPr>
          <a:lstStyle/>
          <a:p>
            <a:r>
              <a:rPr lang="en-US" sz="3600" b="1" i="1" dirty="0" smtClean="0">
                <a:latin typeface="Rockwell" pitchFamily="18" charset="0"/>
              </a:rPr>
              <a:t>Secondary consequences of dyslexia may include the following:</a:t>
            </a:r>
            <a:r>
              <a:rPr lang="en-US" b="1" dirty="0" smtClean="0"/>
              <a:t/>
            </a:r>
            <a:br>
              <a:rPr lang="en-US" b="1" dirty="0" smtClean="0"/>
            </a:br>
            <a:endParaRPr lang="en-US" dirty="0"/>
          </a:p>
        </p:txBody>
      </p:sp>
      <p:sp>
        <p:nvSpPr>
          <p:cNvPr id="3" name="Text Placeholder 2"/>
          <p:cNvSpPr>
            <a:spLocks noGrp="1"/>
          </p:cNvSpPr>
          <p:nvPr>
            <p:ph type="body" sz="half" idx="1"/>
          </p:nvPr>
        </p:nvSpPr>
        <p:spPr>
          <a:xfrm>
            <a:off x="457200" y="1727199"/>
            <a:ext cx="4038600" cy="4398963"/>
          </a:xfrm>
        </p:spPr>
        <p:txBody>
          <a:bodyPr>
            <a:normAutofit/>
          </a:bodyPr>
          <a:lstStyle/>
          <a:p>
            <a:r>
              <a:rPr lang="en-US" dirty="0" smtClean="0">
                <a:latin typeface="Rockwell" pitchFamily="18" charset="0"/>
              </a:rPr>
              <a:t>Variable difficulty with aspects of reading comprehension;</a:t>
            </a:r>
          </a:p>
          <a:p>
            <a:r>
              <a:rPr lang="en-US" dirty="0" smtClean="0">
                <a:latin typeface="Rockwell" pitchFamily="18" charset="0"/>
              </a:rPr>
              <a:t>Variable difficulty with aspects of written composition;</a:t>
            </a:r>
          </a:p>
          <a:p>
            <a:r>
              <a:rPr lang="en-US" dirty="0" smtClean="0">
                <a:latin typeface="Rockwell" pitchFamily="18" charset="0"/>
              </a:rPr>
              <a:t>A limited amount of time spent in reading activities.</a:t>
            </a:r>
          </a:p>
          <a:p>
            <a:endParaRPr lang="en-US" dirty="0"/>
          </a:p>
        </p:txBody>
      </p:sp>
      <p:pic>
        <p:nvPicPr>
          <p:cNvPr id="1026" name="Picture 2" descr="C:\Documents and Settings\buchanan\My Documents\My Pictures\Microsoft Clip Organizer\j0289024.jpg"/>
          <p:cNvPicPr>
            <a:picLocks noGrp="1" noChangeAspect="1" noChangeArrowheads="1"/>
          </p:cNvPicPr>
          <p:nvPr>
            <p:ph sz="half" idx="2"/>
          </p:nvPr>
        </p:nvPicPr>
        <p:blipFill>
          <a:blip r:embed="rId2" cstate="print"/>
          <a:srcRect/>
          <a:stretch>
            <a:fillRect/>
          </a:stretch>
        </p:blipFill>
        <p:spPr bwMode="auto">
          <a:xfrm>
            <a:off x="4824185" y="2258917"/>
            <a:ext cx="3657600" cy="2395728"/>
          </a:xfrm>
          <a:prstGeom prst="rect">
            <a:avLst/>
          </a:prstGeom>
          <a:noFill/>
        </p:spPr>
      </p:pic>
      <p:sp>
        <p:nvSpPr>
          <p:cNvPr id="7" name="Rectangle 6"/>
          <p:cNvSpPr/>
          <p:nvPr/>
        </p:nvSpPr>
        <p:spPr>
          <a:xfrm>
            <a:off x="4470400" y="6270171"/>
            <a:ext cx="4335730" cy="276999"/>
          </a:xfrm>
          <a:prstGeom prst="rect">
            <a:avLst/>
          </a:prstGeom>
        </p:spPr>
        <p:txBody>
          <a:bodyPr wrap="square">
            <a:spAutoFit/>
          </a:bodyPr>
          <a:lstStyle/>
          <a:p>
            <a:r>
              <a:rPr lang="en-US" sz="1200" dirty="0" smtClean="0">
                <a:latin typeface="Rockwell" pitchFamily="18" charset="0"/>
              </a:rPr>
              <a:t>Dyslexia Handbook, Revised 2007, Updated 2010,  p. 9</a:t>
            </a:r>
            <a:endParaRPr lang="en-US" sz="1200" dirty="0">
              <a:latin typeface="Rockwell"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a:xfrm>
            <a:off x="406401" y="1436914"/>
            <a:ext cx="6400800" cy="4694011"/>
          </a:xfrm>
        </p:spPr>
        <p:txBody>
          <a:bodyPr/>
          <a:lstStyle/>
          <a:p>
            <a:pPr eaLnBrk="1" hangingPunct="1">
              <a:buNone/>
            </a:pPr>
            <a:r>
              <a:rPr lang="en-US" dirty="0" smtClean="0">
                <a:latin typeface="Rockwell" pitchFamily="18" charset="0"/>
              </a:rPr>
              <a:t>Pre-school</a:t>
            </a:r>
          </a:p>
          <a:p>
            <a:pPr lvl="1" indent="-255588" eaLnBrk="1" hangingPunct="1">
              <a:buNone/>
            </a:pPr>
            <a:r>
              <a:rPr lang="en-US" sz="2000" dirty="0" smtClean="0">
                <a:latin typeface="Rockwell" pitchFamily="18" charset="0"/>
              </a:rPr>
              <a:t>May talk later than most children.</a:t>
            </a:r>
          </a:p>
          <a:p>
            <a:pPr lvl="1" indent="-255588" eaLnBrk="1" hangingPunct="1">
              <a:buNone/>
            </a:pPr>
            <a:r>
              <a:rPr lang="en-US" sz="2000" dirty="0" smtClean="0">
                <a:latin typeface="Rockwell" pitchFamily="18" charset="0"/>
              </a:rPr>
              <a:t>May have difficulty with rhyming.</a:t>
            </a:r>
          </a:p>
          <a:p>
            <a:pPr lvl="1" indent="-255588" eaLnBrk="1" hangingPunct="1">
              <a:buNone/>
            </a:pPr>
            <a:r>
              <a:rPr lang="en-US" sz="2000" dirty="0" smtClean="0">
                <a:latin typeface="Rockwell" pitchFamily="18" charset="0"/>
              </a:rPr>
              <a:t>May have difficulty pronouncing words.</a:t>
            </a:r>
          </a:p>
          <a:p>
            <a:pPr lvl="1" indent="-255588" eaLnBrk="1" hangingPunct="1">
              <a:buNone/>
            </a:pPr>
            <a:r>
              <a:rPr lang="en-US" sz="2000" dirty="0" smtClean="0">
                <a:latin typeface="Rockwell" pitchFamily="18" charset="0"/>
              </a:rPr>
              <a:t>May have poor auditory memory for nursery rhymes and chants.</a:t>
            </a:r>
          </a:p>
          <a:p>
            <a:pPr lvl="1" indent="-255588" eaLnBrk="1" hangingPunct="1">
              <a:buNone/>
            </a:pPr>
            <a:r>
              <a:rPr lang="en-US" sz="2000" dirty="0" smtClean="0">
                <a:latin typeface="Rockwell" pitchFamily="18" charset="0"/>
              </a:rPr>
              <a:t>May be slow to add new vocabulary words.</a:t>
            </a:r>
          </a:p>
          <a:p>
            <a:pPr lvl="1" indent="-255588" eaLnBrk="1" hangingPunct="1">
              <a:buNone/>
            </a:pPr>
            <a:r>
              <a:rPr lang="en-US" sz="2000" dirty="0" smtClean="0">
                <a:latin typeface="Rockwell" pitchFamily="18" charset="0"/>
              </a:rPr>
              <a:t>May be unable to recall the right word.</a:t>
            </a:r>
          </a:p>
          <a:p>
            <a:pPr lvl="1" indent="-255588" eaLnBrk="1" hangingPunct="1">
              <a:buNone/>
            </a:pPr>
            <a:r>
              <a:rPr lang="en-US" sz="2000" dirty="0" smtClean="0">
                <a:latin typeface="Rockwell" pitchFamily="18" charset="0"/>
              </a:rPr>
              <a:t>May have trouble learning numbers, days of the week, colors, shapes, and how to spell and write his or her name.</a:t>
            </a:r>
          </a:p>
          <a:p>
            <a:pPr lvl="1" indent="-255588" eaLnBrk="1" hangingPunct="1">
              <a:buFont typeface="Wingdings 3" pitchFamily="18" charset="2"/>
              <a:buChar char=""/>
            </a:pPr>
            <a:endParaRPr lang="en-US" dirty="0" smtClean="0"/>
          </a:p>
          <a:p>
            <a:pPr eaLnBrk="1" hangingPunct="1"/>
            <a:endParaRPr lang="en-US" dirty="0" smtClean="0"/>
          </a:p>
          <a:p>
            <a:pPr eaLnBrk="1" hangingPunct="1"/>
            <a:endParaRPr lang="en-US" dirty="0" smtClean="0"/>
          </a:p>
        </p:txBody>
      </p:sp>
      <p:sp>
        <p:nvSpPr>
          <p:cNvPr id="22531" name="Rectangle 2"/>
          <p:cNvSpPr>
            <a:spLocks noGrp="1" noChangeArrowheads="1"/>
          </p:cNvSpPr>
          <p:nvPr>
            <p:ph type="title"/>
          </p:nvPr>
        </p:nvSpPr>
        <p:spPr>
          <a:xfrm>
            <a:off x="478971" y="76200"/>
            <a:ext cx="8229600" cy="1157514"/>
          </a:xfrm>
        </p:spPr>
        <p:txBody>
          <a:bodyPr>
            <a:normAutofit/>
          </a:bodyPr>
          <a:lstStyle/>
          <a:p>
            <a:pPr algn="ctr">
              <a:defRPr/>
            </a:pPr>
            <a:r>
              <a:rPr lang="en-US" sz="4000" b="1" dirty="0" smtClean="0">
                <a:latin typeface="Rockwell" pitchFamily="18" charset="0"/>
              </a:rPr>
              <a:t>Common Evidence of Dyslexia</a:t>
            </a:r>
          </a:p>
        </p:txBody>
      </p:sp>
      <p:sp>
        <p:nvSpPr>
          <p:cNvPr id="13317" name="TextBox 4"/>
          <p:cNvSpPr txBox="1">
            <a:spLocks noChangeArrowheads="1"/>
          </p:cNvSpPr>
          <p:nvPr/>
        </p:nvSpPr>
        <p:spPr bwMode="auto">
          <a:xfrm>
            <a:off x="4615543" y="6313714"/>
            <a:ext cx="4238171" cy="430887"/>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9</a:t>
            </a:r>
          </a:p>
          <a:p>
            <a:endParaRPr lang="en-US" sz="1000" dirty="0"/>
          </a:p>
        </p:txBody>
      </p:sp>
      <p:pic>
        <p:nvPicPr>
          <p:cNvPr id="5122" name="Picture 2" descr="C:\Documents and Settings\buchanan\Local Settings\Temporary Internet Files\Content.IE5\TOU90JKH\MP900442459[1].jpg"/>
          <p:cNvPicPr>
            <a:picLocks noChangeAspect="1" noChangeArrowheads="1"/>
          </p:cNvPicPr>
          <p:nvPr/>
        </p:nvPicPr>
        <p:blipFill>
          <a:blip r:embed="rId3" cstate="print"/>
          <a:srcRect/>
          <a:stretch>
            <a:fillRect/>
          </a:stretch>
        </p:blipFill>
        <p:spPr bwMode="auto">
          <a:xfrm>
            <a:off x="6563178" y="1959429"/>
            <a:ext cx="2002972" cy="2670629"/>
          </a:xfrm>
          <a:prstGeom prst="rect">
            <a:avLst/>
          </a:prstGeom>
          <a:noFill/>
        </p:spPr>
      </p:pic>
    </p:spTree>
  </p:cSld>
  <p:clrMapOvr>
    <a:masterClrMapping/>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p:cNvSpPr>
            <a:spLocks noGrp="1"/>
          </p:cNvSpPr>
          <p:nvPr>
            <p:ph idx="1"/>
          </p:nvPr>
        </p:nvSpPr>
        <p:spPr>
          <a:xfrm>
            <a:off x="391886" y="1494971"/>
            <a:ext cx="6299200" cy="4677229"/>
          </a:xfrm>
        </p:spPr>
        <p:txBody>
          <a:bodyPr>
            <a:normAutofit fontScale="92500" lnSpcReduction="10000"/>
          </a:bodyPr>
          <a:lstStyle/>
          <a:p>
            <a:pPr>
              <a:buNone/>
            </a:pPr>
            <a:r>
              <a:rPr lang="en-US" dirty="0" smtClean="0">
                <a:latin typeface="Rockwell" pitchFamily="18" charset="0"/>
              </a:rPr>
              <a:t>Kindergarten through Third Grade</a:t>
            </a:r>
          </a:p>
          <a:p>
            <a:pPr>
              <a:buFont typeface="Wingdings 3" pitchFamily="18" charset="2"/>
              <a:buNone/>
            </a:pPr>
            <a:endParaRPr lang="en-US" dirty="0" smtClean="0">
              <a:latin typeface="Rockwell" pitchFamily="18" charset="0"/>
            </a:endParaRPr>
          </a:p>
          <a:p>
            <a:pPr lvl="1">
              <a:buNone/>
            </a:pPr>
            <a:r>
              <a:rPr lang="en-US" sz="2200" dirty="0" smtClean="0">
                <a:latin typeface="Rockwell" pitchFamily="18" charset="0"/>
              </a:rPr>
              <a:t>Fails to understand that words come apart; snowman into snow and man; and later that the word can be broken still further and sounded out as /m/ /a/ /n/</a:t>
            </a:r>
          </a:p>
          <a:p>
            <a:pPr lvl="1">
              <a:buNone/>
            </a:pPr>
            <a:r>
              <a:rPr lang="en-US" sz="2200" dirty="0" smtClean="0">
                <a:latin typeface="Rockwell" pitchFamily="18" charset="0"/>
              </a:rPr>
              <a:t>Has difficulty learning the letter names and their corresponding sounds</a:t>
            </a:r>
          </a:p>
          <a:p>
            <a:pPr lvl="1">
              <a:buNone/>
            </a:pPr>
            <a:r>
              <a:rPr lang="en-US" sz="2200" dirty="0" smtClean="0">
                <a:latin typeface="Rockwell" pitchFamily="18" charset="0"/>
              </a:rPr>
              <a:t>Has difficulty decoding single words (reading single words in isolation) – lacks a strategy</a:t>
            </a:r>
          </a:p>
          <a:p>
            <a:pPr lvl="1">
              <a:buNone/>
            </a:pPr>
            <a:r>
              <a:rPr lang="en-US" sz="2200" dirty="0" smtClean="0">
                <a:latin typeface="Rockwell" pitchFamily="18" charset="0"/>
              </a:rPr>
              <a:t>Has difficulty spelling phonetically</a:t>
            </a:r>
          </a:p>
          <a:p>
            <a:pPr lvl="1">
              <a:buNone/>
            </a:pPr>
            <a:r>
              <a:rPr lang="en-US" sz="2200" dirty="0" smtClean="0">
                <a:latin typeface="Rockwell" pitchFamily="18" charset="0"/>
              </a:rPr>
              <a:t>Reads </a:t>
            </a:r>
            <a:r>
              <a:rPr lang="en-US" sz="2200" dirty="0" err="1" smtClean="0">
                <a:latin typeface="Rockwell" pitchFamily="18" charset="0"/>
              </a:rPr>
              <a:t>dysfluently</a:t>
            </a:r>
            <a:r>
              <a:rPr lang="en-US" sz="2200" dirty="0" smtClean="0">
                <a:latin typeface="Rockwell" pitchFamily="18" charset="0"/>
              </a:rPr>
              <a:t> (choppy and labored)</a:t>
            </a:r>
          </a:p>
          <a:p>
            <a:pPr lvl="1">
              <a:buNone/>
            </a:pPr>
            <a:r>
              <a:rPr lang="en-US" sz="2200" dirty="0" smtClean="0">
                <a:latin typeface="Rockwell" pitchFamily="18" charset="0"/>
              </a:rPr>
              <a:t>Relies on context to recognize a word</a:t>
            </a:r>
          </a:p>
          <a:p>
            <a:pPr lvl="1"/>
            <a:endParaRPr lang="en-US" dirty="0" smtClean="0"/>
          </a:p>
          <a:p>
            <a:endParaRPr lang="en-US" dirty="0" smtClean="0"/>
          </a:p>
        </p:txBody>
      </p:sp>
      <p:sp>
        <p:nvSpPr>
          <p:cNvPr id="3" name="Title 2"/>
          <p:cNvSpPr>
            <a:spLocks noGrp="1"/>
          </p:cNvSpPr>
          <p:nvPr>
            <p:ph type="title"/>
          </p:nvPr>
        </p:nvSpPr>
        <p:spPr>
          <a:xfrm>
            <a:off x="427220" y="244658"/>
            <a:ext cx="8229600" cy="974542"/>
          </a:xfrm>
        </p:spPr>
        <p:txBody>
          <a:bodyPr>
            <a:normAutofit fontScale="90000"/>
          </a:bodyPr>
          <a:lstStyle/>
          <a:p>
            <a:pPr algn="ctr">
              <a:defRPr/>
            </a:pPr>
            <a:r>
              <a:rPr lang="en-US" b="1" dirty="0" smtClean="0">
                <a:latin typeface="Rockwell" pitchFamily="18" charset="0"/>
              </a:rPr>
              <a:t>Common Evidence of Dyslexia</a:t>
            </a:r>
            <a:endParaRPr lang="en-US" b="1" dirty="0">
              <a:latin typeface="Rockwell" pitchFamily="18" charset="0"/>
            </a:endParaRPr>
          </a:p>
        </p:txBody>
      </p:sp>
      <p:sp>
        <p:nvSpPr>
          <p:cNvPr id="14341" name="TextBox 4"/>
          <p:cNvSpPr txBox="1">
            <a:spLocks noChangeArrowheads="1"/>
          </p:cNvSpPr>
          <p:nvPr/>
        </p:nvSpPr>
        <p:spPr bwMode="auto">
          <a:xfrm>
            <a:off x="4688114" y="6400800"/>
            <a:ext cx="4122057" cy="276999"/>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9</a:t>
            </a:r>
          </a:p>
        </p:txBody>
      </p:sp>
      <p:pic>
        <p:nvPicPr>
          <p:cNvPr id="4098" name="Picture 2" descr="C:\Documents and Settings\buchanan\My Documents\My Pictures\Microsoft Clip Organizer\j0178720.jpg"/>
          <p:cNvPicPr>
            <a:picLocks noChangeAspect="1" noChangeArrowheads="1"/>
          </p:cNvPicPr>
          <p:nvPr/>
        </p:nvPicPr>
        <p:blipFill>
          <a:blip r:embed="rId3" cstate="print"/>
          <a:srcRect/>
          <a:stretch>
            <a:fillRect/>
          </a:stretch>
        </p:blipFill>
        <p:spPr bwMode="auto">
          <a:xfrm>
            <a:off x="6351887" y="1687286"/>
            <a:ext cx="2420112" cy="3657600"/>
          </a:xfrm>
          <a:prstGeom prst="rect">
            <a:avLst/>
          </a:prstGeom>
          <a:noFill/>
        </p:spPr>
      </p:pic>
    </p:spTree>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354013" y="1393371"/>
            <a:ext cx="5829073" cy="4847772"/>
          </a:xfrm>
        </p:spPr>
        <p:txBody>
          <a:bodyPr>
            <a:normAutofit/>
          </a:bodyPr>
          <a:lstStyle/>
          <a:p>
            <a:r>
              <a:rPr lang="en-US" dirty="0" smtClean="0">
                <a:latin typeface="Rockwell" pitchFamily="18" charset="0"/>
              </a:rPr>
              <a:t>Fourth grade through High School</a:t>
            </a:r>
          </a:p>
          <a:p>
            <a:pPr lvl="1"/>
            <a:r>
              <a:rPr lang="en-US" dirty="0" smtClean="0">
                <a:latin typeface="Rockwell" pitchFamily="18" charset="0"/>
              </a:rPr>
              <a:t>Has a history of reading and spelling difficulties</a:t>
            </a:r>
          </a:p>
          <a:p>
            <a:pPr lvl="1"/>
            <a:r>
              <a:rPr lang="en-US" dirty="0" smtClean="0">
                <a:latin typeface="Rockwell" pitchFamily="18" charset="0"/>
              </a:rPr>
              <a:t>Avoids reading aloud</a:t>
            </a:r>
          </a:p>
          <a:p>
            <a:pPr lvl="1"/>
            <a:r>
              <a:rPr lang="en-US" dirty="0" smtClean="0">
                <a:latin typeface="Rockwell" pitchFamily="18" charset="0"/>
              </a:rPr>
              <a:t>Reads most materials slowly; oral reading is labored, not fluent</a:t>
            </a:r>
          </a:p>
          <a:p>
            <a:pPr lvl="1"/>
            <a:r>
              <a:rPr lang="en-US" dirty="0" smtClean="0">
                <a:latin typeface="Rockwell" pitchFamily="18" charset="0"/>
              </a:rPr>
              <a:t>Avoids reading for pleasure</a:t>
            </a:r>
          </a:p>
          <a:p>
            <a:pPr lvl="1"/>
            <a:r>
              <a:rPr lang="en-US" dirty="0" smtClean="0">
                <a:latin typeface="Rockwell" pitchFamily="18" charset="0"/>
              </a:rPr>
              <a:t>May have an inadequate vocabulary</a:t>
            </a:r>
          </a:p>
          <a:p>
            <a:pPr lvl="1"/>
            <a:r>
              <a:rPr lang="en-US" dirty="0" smtClean="0">
                <a:latin typeface="Rockwell" pitchFamily="18" charset="0"/>
              </a:rPr>
              <a:t>Has difficulty spelling; may resort to using less complicated words in writing that are easier to spell</a:t>
            </a:r>
          </a:p>
        </p:txBody>
      </p:sp>
      <p:sp>
        <p:nvSpPr>
          <p:cNvPr id="3" name="Title 2"/>
          <p:cNvSpPr>
            <a:spLocks noGrp="1"/>
          </p:cNvSpPr>
          <p:nvPr>
            <p:ph type="title"/>
          </p:nvPr>
        </p:nvSpPr>
        <p:spPr>
          <a:xfrm>
            <a:off x="566057" y="1"/>
            <a:ext cx="7892143" cy="1001486"/>
          </a:xfrm>
        </p:spPr>
        <p:txBody>
          <a:bodyPr>
            <a:normAutofit fontScale="90000"/>
          </a:bodyPr>
          <a:lstStyle/>
          <a:p>
            <a:pPr>
              <a:defRPr/>
            </a:pPr>
            <a:r>
              <a:rPr lang="en-US" sz="4000" b="1" dirty="0" smtClean="0">
                <a:latin typeface="Rockwell" pitchFamily="18" charset="0"/>
              </a:rPr>
              <a:t>Common Evidence of Dyslexia</a:t>
            </a:r>
            <a:endParaRPr lang="en-US" sz="4000" b="1" dirty="0">
              <a:latin typeface="Rockwell" pitchFamily="18" charset="0"/>
            </a:endParaRPr>
          </a:p>
        </p:txBody>
      </p:sp>
      <p:sp>
        <p:nvSpPr>
          <p:cNvPr id="15366" name="TextBox 5"/>
          <p:cNvSpPr txBox="1">
            <a:spLocks noChangeArrowheads="1"/>
          </p:cNvSpPr>
          <p:nvPr/>
        </p:nvSpPr>
        <p:spPr bwMode="auto">
          <a:xfrm>
            <a:off x="4659086" y="6255657"/>
            <a:ext cx="4151085" cy="276999"/>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10</a:t>
            </a:r>
            <a:endParaRPr lang="en-US" sz="1200" dirty="0">
              <a:latin typeface="Rockwell" pitchFamily="18" charset="0"/>
            </a:endParaRPr>
          </a:p>
        </p:txBody>
      </p:sp>
      <p:pic>
        <p:nvPicPr>
          <p:cNvPr id="3075" name="Picture 3" descr="C:\Documents and Settings\buchanan\My Documents\My Pictures\Microsoft Clip Organizer\j0289020.jpg"/>
          <p:cNvPicPr>
            <a:picLocks noChangeAspect="1" noChangeArrowheads="1"/>
          </p:cNvPicPr>
          <p:nvPr/>
        </p:nvPicPr>
        <p:blipFill>
          <a:blip r:embed="rId3" cstate="print"/>
          <a:srcRect/>
          <a:stretch>
            <a:fillRect/>
          </a:stretch>
        </p:blipFill>
        <p:spPr bwMode="auto">
          <a:xfrm>
            <a:off x="6140269" y="1542143"/>
            <a:ext cx="2407920" cy="3657600"/>
          </a:xfrm>
          <a:prstGeom prst="rect">
            <a:avLst/>
          </a:prstGeom>
          <a:noFill/>
        </p:spPr>
      </p:pic>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a:xfrm>
            <a:off x="382587" y="1509487"/>
            <a:ext cx="8384041" cy="2075542"/>
          </a:xfrm>
        </p:spPr>
        <p:txBody>
          <a:bodyPr/>
          <a:lstStyle/>
          <a:p>
            <a:pPr>
              <a:buNone/>
            </a:pPr>
            <a:r>
              <a:rPr lang="en-US" dirty="0" smtClean="0">
                <a:latin typeface="Rockwell" pitchFamily="18" charset="0"/>
              </a:rPr>
              <a:t>Often have difficulties in single-word decoding that are unexpected in relation to age and other cognitive and academic abilities. 	</a:t>
            </a:r>
          </a:p>
          <a:p>
            <a:pPr>
              <a:buNone/>
            </a:pPr>
            <a:r>
              <a:rPr lang="en-US" dirty="0" smtClean="0">
                <a:latin typeface="Rockwell" pitchFamily="18" charset="0"/>
              </a:rPr>
              <a:t>Appear to have the ability to learn in absence of print.</a:t>
            </a:r>
          </a:p>
          <a:p>
            <a:endParaRPr lang="en-US" sz="1400" dirty="0" smtClean="0"/>
          </a:p>
          <a:p>
            <a:pPr>
              <a:buFont typeface="Wingdings 3" pitchFamily="18" charset="2"/>
              <a:buNone/>
            </a:pPr>
            <a:endParaRPr lang="en-US" dirty="0" smtClean="0"/>
          </a:p>
        </p:txBody>
      </p:sp>
      <p:sp>
        <p:nvSpPr>
          <p:cNvPr id="3" name="Title 2"/>
          <p:cNvSpPr>
            <a:spLocks noGrp="1"/>
          </p:cNvSpPr>
          <p:nvPr>
            <p:ph type="title"/>
          </p:nvPr>
        </p:nvSpPr>
        <p:spPr/>
        <p:txBody>
          <a:bodyPr>
            <a:normAutofit/>
          </a:bodyPr>
          <a:lstStyle/>
          <a:p>
            <a:pPr>
              <a:defRPr/>
            </a:pPr>
            <a:r>
              <a:rPr lang="en-US" dirty="0" smtClean="0">
                <a:latin typeface="Rockwell" pitchFamily="18" charset="0"/>
              </a:rPr>
              <a:t>Students with Dyslexia:</a:t>
            </a:r>
            <a:r>
              <a:rPr lang="en-US" dirty="0" smtClean="0"/>
              <a:t/>
            </a:r>
            <a:br>
              <a:rPr lang="en-US" dirty="0" smtClean="0"/>
            </a:br>
            <a:endParaRPr lang="en-US" dirty="0"/>
          </a:p>
        </p:txBody>
      </p:sp>
      <p:sp>
        <p:nvSpPr>
          <p:cNvPr id="5" name="Rectangle 4"/>
          <p:cNvSpPr/>
          <p:nvPr/>
        </p:nvSpPr>
        <p:spPr>
          <a:xfrm>
            <a:off x="2786743" y="6313715"/>
            <a:ext cx="5936342" cy="276999"/>
          </a:xfrm>
          <a:prstGeom prst="rect">
            <a:avLst/>
          </a:prstGeom>
        </p:spPr>
        <p:txBody>
          <a:bodyPr wrap="square">
            <a:spAutoFit/>
          </a:bodyPr>
          <a:lstStyle/>
          <a:p>
            <a:r>
              <a:rPr lang="en-US" sz="1200" dirty="0" smtClean="0"/>
              <a:t>Adopted by the International Dyslexia Association board of Directors, Nov. 12, 2002</a:t>
            </a:r>
            <a:endParaRPr lang="en-US" sz="1200" dirty="0"/>
          </a:p>
        </p:txBody>
      </p:sp>
      <p:pic>
        <p:nvPicPr>
          <p:cNvPr id="2051" name="Picture 3" descr="C:\Documents and Settings\buchanan\My Documents\My Pictures\Microsoft Clip Organizer\j0399736.jpg"/>
          <p:cNvPicPr>
            <a:picLocks noChangeAspect="1" noChangeArrowheads="1"/>
          </p:cNvPicPr>
          <p:nvPr/>
        </p:nvPicPr>
        <p:blipFill>
          <a:blip r:embed="rId3" cstate="print"/>
          <a:srcRect/>
          <a:stretch>
            <a:fillRect/>
          </a:stretch>
        </p:blipFill>
        <p:spPr bwMode="auto">
          <a:xfrm>
            <a:off x="2272937" y="3464343"/>
            <a:ext cx="3901440" cy="2599944"/>
          </a:xfrm>
          <a:prstGeom prst="rect">
            <a:avLst/>
          </a:prstGeom>
          <a:noFill/>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407886"/>
            <a:ext cx="7620000" cy="4764314"/>
          </a:xfrm>
        </p:spPr>
        <p:txBody>
          <a:bodyPr/>
          <a:lstStyle/>
          <a:p>
            <a:pPr lvl="1">
              <a:buNone/>
            </a:pPr>
            <a:r>
              <a:rPr lang="en-US" sz="2800" dirty="0" smtClean="0">
                <a:latin typeface="Rockwell" pitchFamily="18" charset="0"/>
              </a:rPr>
              <a:t>A problem in developing phoneme-grapheme knowledge that affects the development of automaticity with both basic reading skills and spelling.</a:t>
            </a:r>
          </a:p>
          <a:p>
            <a:pPr lvl="1">
              <a:buNone/>
            </a:pPr>
            <a:endParaRPr lang="en-US" sz="2800" dirty="0" smtClean="0">
              <a:latin typeface="Rockwell" pitchFamily="18" charset="0"/>
            </a:endParaRPr>
          </a:p>
          <a:p>
            <a:pPr lvl="1">
              <a:buNone/>
            </a:pPr>
            <a:r>
              <a:rPr lang="en-US" sz="2800" dirty="0" smtClean="0">
                <a:latin typeface="Rockwell" pitchFamily="18" charset="0"/>
              </a:rPr>
              <a:t>Students with dyslexia struggle to understand, make, and retain the connections between the phonemes (speech sounds) and graphemes (letters).</a:t>
            </a:r>
          </a:p>
          <a:p>
            <a:endParaRPr lang="en-US" dirty="0"/>
          </a:p>
        </p:txBody>
      </p:sp>
      <p:sp>
        <p:nvSpPr>
          <p:cNvPr id="3" name="Title 2"/>
          <p:cNvSpPr>
            <a:spLocks noGrp="1"/>
          </p:cNvSpPr>
          <p:nvPr>
            <p:ph type="title"/>
          </p:nvPr>
        </p:nvSpPr>
        <p:spPr/>
        <p:txBody>
          <a:bodyPr/>
          <a:lstStyle/>
          <a:p>
            <a:pPr lvl="0"/>
            <a:r>
              <a:rPr lang="en-US" b="1" dirty="0" smtClean="0">
                <a:latin typeface="Rockwell" pitchFamily="18" charset="0"/>
              </a:rPr>
              <a:t>What is dyslexia?</a:t>
            </a:r>
            <a:r>
              <a:rPr lang="en-US" dirty="0" smtClean="0"/>
              <a:t/>
            </a:r>
            <a:br>
              <a:rPr lang="en-US" dirty="0" smtClean="0"/>
            </a:b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
          <p:cNvSpPr txBox="1">
            <a:spLocks noChangeArrowheads="1"/>
          </p:cNvSpPr>
          <p:nvPr/>
        </p:nvSpPr>
        <p:spPr bwMode="auto">
          <a:xfrm>
            <a:off x="1378857" y="275773"/>
            <a:ext cx="6393543" cy="2800767"/>
          </a:xfrm>
          <a:prstGeom prst="rect">
            <a:avLst/>
          </a:prstGeom>
          <a:noFill/>
          <a:ln w="9525">
            <a:noFill/>
            <a:miter lim="800000"/>
            <a:headEnd/>
            <a:tailEnd/>
          </a:ln>
        </p:spPr>
        <p:txBody>
          <a:bodyPr wrap="square">
            <a:spAutoFit/>
          </a:bodyPr>
          <a:lstStyle/>
          <a:p>
            <a:pPr algn="ctr"/>
            <a:r>
              <a:rPr lang="en-US" sz="4400" dirty="0" smtClean="0">
                <a:solidFill>
                  <a:schemeClr val="accent2"/>
                </a:solidFill>
                <a:latin typeface="Rockwell" pitchFamily="18" charset="0"/>
              </a:rPr>
              <a:t>Procedures for Assessing Students for Dyslexia</a:t>
            </a:r>
            <a:endParaRPr lang="en-US" sz="2400" dirty="0">
              <a:solidFill>
                <a:schemeClr val="accent2"/>
              </a:solidFill>
              <a:latin typeface="Rockwell" pitchFamily="18" charset="0"/>
            </a:endParaRPr>
          </a:p>
          <a:p>
            <a:pPr algn="ctr"/>
            <a:endParaRPr lang="en-US" sz="4400" dirty="0"/>
          </a:p>
        </p:txBody>
      </p:sp>
      <p:pic>
        <p:nvPicPr>
          <p:cNvPr id="6147" name="Picture 3" descr="C:\Documents and Settings\buchanan\Local Settings\Temporary Internet Files\Content.IE5\TNSMFPM1\MP900448524[1].jpg"/>
          <p:cNvPicPr>
            <a:picLocks noChangeAspect="1" noChangeArrowheads="1"/>
          </p:cNvPicPr>
          <p:nvPr/>
        </p:nvPicPr>
        <p:blipFill>
          <a:blip r:embed="rId3" cstate="print"/>
          <a:srcRect/>
          <a:stretch>
            <a:fillRect/>
          </a:stretch>
        </p:blipFill>
        <p:spPr bwMode="auto">
          <a:xfrm>
            <a:off x="2061029" y="3085494"/>
            <a:ext cx="5196114" cy="3464076"/>
          </a:xfrm>
          <a:prstGeom prst="rect">
            <a:avLst/>
          </a:prstGeom>
          <a:noFill/>
        </p:spPr>
      </p:pic>
    </p:spTree>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
          <p:cNvSpPr txBox="1">
            <a:spLocks noChangeArrowheads="1"/>
          </p:cNvSpPr>
          <p:nvPr/>
        </p:nvSpPr>
        <p:spPr bwMode="auto">
          <a:xfrm>
            <a:off x="725713" y="2092325"/>
            <a:ext cx="8011887" cy="4278094"/>
          </a:xfrm>
          <a:prstGeom prst="rect">
            <a:avLst/>
          </a:prstGeom>
          <a:noFill/>
          <a:ln w="9525">
            <a:noFill/>
            <a:miter lim="800000"/>
            <a:headEnd/>
            <a:tailEnd/>
          </a:ln>
        </p:spPr>
        <p:txBody>
          <a:bodyPr wrap="square">
            <a:spAutoFit/>
          </a:bodyPr>
          <a:lstStyle/>
          <a:p>
            <a:r>
              <a:rPr lang="en-US" sz="3200" i="1" dirty="0" smtClean="0">
                <a:latin typeface="Rockwell" pitchFamily="18" charset="0"/>
              </a:rPr>
              <a:t>Students with current FIE’s: </a:t>
            </a:r>
          </a:p>
          <a:p>
            <a:r>
              <a:rPr lang="en-US" sz="3200" dirty="0" smtClean="0">
                <a:latin typeface="Rockwell" pitchFamily="18" charset="0"/>
              </a:rPr>
              <a:t>Enter results </a:t>
            </a:r>
            <a:r>
              <a:rPr lang="en-US" sz="3200" dirty="0">
                <a:latin typeface="Rockwell" pitchFamily="18" charset="0"/>
              </a:rPr>
              <a:t>for the student’s applicable skills from </a:t>
            </a:r>
            <a:r>
              <a:rPr lang="en-US" sz="3200" dirty="0" smtClean="0">
                <a:latin typeface="Rockwell" pitchFamily="18" charset="0"/>
              </a:rPr>
              <a:t>FIE to determine the need </a:t>
            </a:r>
            <a:r>
              <a:rPr lang="en-US" sz="3200" dirty="0">
                <a:latin typeface="Rockwell" pitchFamily="18" charset="0"/>
              </a:rPr>
              <a:t>for further assessment using the </a:t>
            </a:r>
            <a:r>
              <a:rPr lang="en-US" sz="3200" dirty="0" smtClean="0">
                <a:latin typeface="Rockwell" pitchFamily="18" charset="0"/>
              </a:rPr>
              <a:t>stair step model.</a:t>
            </a:r>
          </a:p>
          <a:p>
            <a:r>
              <a:rPr lang="en-US" sz="3200" dirty="0" smtClean="0">
                <a:latin typeface="Rockwell" pitchFamily="18" charset="0"/>
              </a:rPr>
              <a:t>				</a:t>
            </a:r>
            <a:r>
              <a:rPr lang="en-US" dirty="0" smtClean="0">
                <a:latin typeface="Rockwell" pitchFamily="18" charset="0"/>
              </a:rPr>
              <a:t>  		 (</a:t>
            </a:r>
            <a:r>
              <a:rPr lang="en-US" dirty="0">
                <a:latin typeface="Rockwell" pitchFamily="18" charset="0"/>
              </a:rPr>
              <a:t>Crook/</a:t>
            </a:r>
            <a:r>
              <a:rPr lang="en-US" dirty="0" err="1">
                <a:latin typeface="Rockwell" pitchFamily="18" charset="0"/>
              </a:rPr>
              <a:t>Sekel</a:t>
            </a:r>
            <a:r>
              <a:rPr lang="en-US" dirty="0">
                <a:latin typeface="Rockwell" pitchFamily="18" charset="0"/>
              </a:rPr>
              <a:t> Model</a:t>
            </a:r>
            <a:r>
              <a:rPr lang="en-US" dirty="0" smtClean="0">
                <a:latin typeface="Rockwell" pitchFamily="18" charset="0"/>
              </a:rPr>
              <a:t>)</a:t>
            </a:r>
            <a:endParaRPr lang="en-US" dirty="0">
              <a:latin typeface="Rockwell" pitchFamily="18" charset="0"/>
            </a:endParaRPr>
          </a:p>
          <a:p>
            <a:endParaRPr lang="en-US" sz="3200" dirty="0" smtClean="0">
              <a:latin typeface="Rockwell" pitchFamily="18" charset="0"/>
            </a:endParaRPr>
          </a:p>
          <a:p>
            <a:r>
              <a:rPr lang="en-US" sz="2400" i="1" dirty="0" smtClean="0">
                <a:latin typeface="Rockwell" pitchFamily="18" charset="0"/>
              </a:rPr>
              <a:t>*Cognitive assessment is no more than three years old and achievement is within one year.</a:t>
            </a:r>
            <a:endParaRPr lang="en-US" sz="2400" i="1" dirty="0">
              <a:latin typeface="Rockwell" pitchFamily="18" charset="0"/>
            </a:endParaRPr>
          </a:p>
        </p:txBody>
      </p:sp>
      <p:sp>
        <p:nvSpPr>
          <p:cNvPr id="18435" name="TextBox 2"/>
          <p:cNvSpPr txBox="1">
            <a:spLocks noChangeArrowheads="1"/>
          </p:cNvSpPr>
          <p:nvPr/>
        </p:nvSpPr>
        <p:spPr bwMode="auto">
          <a:xfrm>
            <a:off x="362856" y="274638"/>
            <a:ext cx="8622393" cy="1200329"/>
          </a:xfrm>
          <a:prstGeom prst="rect">
            <a:avLst/>
          </a:prstGeom>
          <a:noFill/>
          <a:ln w="9525">
            <a:noFill/>
            <a:miter lim="800000"/>
            <a:headEnd/>
            <a:tailEnd/>
          </a:ln>
        </p:spPr>
        <p:txBody>
          <a:bodyPr wrap="square">
            <a:spAutoFit/>
          </a:bodyPr>
          <a:lstStyle/>
          <a:p>
            <a:r>
              <a:rPr lang="en-US" sz="3600" i="1" dirty="0">
                <a:solidFill>
                  <a:schemeClr val="accent2"/>
                </a:solidFill>
                <a:latin typeface="Rockwell" pitchFamily="18" charset="0"/>
              </a:rPr>
              <a:t>So the student shows characteristics of dyslexia…..What next?</a:t>
            </a:r>
          </a:p>
        </p:txBody>
      </p:sp>
    </p:spTree>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1"/>
          <p:cNvSpPr txBox="1">
            <a:spLocks noChangeArrowheads="1"/>
          </p:cNvSpPr>
          <p:nvPr/>
        </p:nvSpPr>
        <p:spPr bwMode="auto">
          <a:xfrm>
            <a:off x="899885" y="2092325"/>
            <a:ext cx="7777389" cy="3046988"/>
          </a:xfrm>
          <a:prstGeom prst="rect">
            <a:avLst/>
          </a:prstGeom>
          <a:noFill/>
          <a:ln w="9525">
            <a:noFill/>
            <a:miter lim="800000"/>
            <a:headEnd/>
            <a:tailEnd/>
          </a:ln>
        </p:spPr>
        <p:txBody>
          <a:bodyPr wrap="square">
            <a:spAutoFit/>
          </a:bodyPr>
          <a:lstStyle/>
          <a:p>
            <a:r>
              <a:rPr lang="en-US" sz="3200" dirty="0" smtClean="0">
                <a:latin typeface="Rockwell" pitchFamily="18" charset="0"/>
              </a:rPr>
              <a:t>If during an evaluation the diagnostician </a:t>
            </a:r>
            <a:r>
              <a:rPr lang="en-US" sz="3200" dirty="0">
                <a:latin typeface="Rockwell" pitchFamily="18" charset="0"/>
              </a:rPr>
              <a:t>sees indicators of </a:t>
            </a:r>
            <a:r>
              <a:rPr lang="en-US" sz="3200" dirty="0" smtClean="0">
                <a:latin typeface="Rockwell" pitchFamily="18" charset="0"/>
              </a:rPr>
              <a:t>dyslexia, or</a:t>
            </a:r>
            <a:endParaRPr lang="en-US" sz="3200" dirty="0">
              <a:latin typeface="Rockwell" pitchFamily="18" charset="0"/>
            </a:endParaRPr>
          </a:p>
          <a:p>
            <a:endParaRPr lang="en-US" sz="3200" dirty="0">
              <a:latin typeface="Rockwell" pitchFamily="18" charset="0"/>
            </a:endParaRPr>
          </a:p>
          <a:p>
            <a:r>
              <a:rPr lang="en-US" sz="3200" dirty="0" smtClean="0">
                <a:latin typeface="Rockwell" pitchFamily="18" charset="0"/>
              </a:rPr>
              <a:t>If the student </a:t>
            </a:r>
            <a:r>
              <a:rPr lang="en-US" sz="3200" dirty="0">
                <a:latin typeface="Rockwell" pitchFamily="18" charset="0"/>
              </a:rPr>
              <a:t>is in special education and demonstrates characteristics of </a:t>
            </a:r>
            <a:r>
              <a:rPr lang="en-US" sz="3200" dirty="0" smtClean="0">
                <a:latin typeface="Rockwell" pitchFamily="18" charset="0"/>
              </a:rPr>
              <a:t>dyslexia.</a:t>
            </a:r>
            <a:endParaRPr lang="en-US" sz="3200" dirty="0">
              <a:latin typeface="Rockwell" pitchFamily="18" charset="0"/>
            </a:endParaRPr>
          </a:p>
        </p:txBody>
      </p:sp>
      <p:sp>
        <p:nvSpPr>
          <p:cNvPr id="19459" name="TextBox 2"/>
          <p:cNvSpPr txBox="1">
            <a:spLocks noChangeArrowheads="1"/>
          </p:cNvSpPr>
          <p:nvPr/>
        </p:nvSpPr>
        <p:spPr bwMode="auto">
          <a:xfrm>
            <a:off x="522514" y="274638"/>
            <a:ext cx="8462735" cy="1200329"/>
          </a:xfrm>
          <a:prstGeom prst="rect">
            <a:avLst/>
          </a:prstGeom>
          <a:noFill/>
          <a:ln w="9525">
            <a:noFill/>
            <a:miter lim="800000"/>
            <a:headEnd/>
            <a:tailEnd/>
          </a:ln>
        </p:spPr>
        <p:txBody>
          <a:bodyPr wrap="square">
            <a:spAutoFit/>
          </a:bodyPr>
          <a:lstStyle/>
          <a:p>
            <a:r>
              <a:rPr lang="en-US" sz="3600" i="1" dirty="0">
                <a:solidFill>
                  <a:schemeClr val="accent2"/>
                </a:solidFill>
                <a:latin typeface="Rockwell" pitchFamily="18" charset="0"/>
              </a:rPr>
              <a:t>When to consider conducting additional evaluation for </a:t>
            </a:r>
            <a:r>
              <a:rPr lang="en-US" sz="3600" i="1" dirty="0" smtClean="0">
                <a:solidFill>
                  <a:schemeClr val="accent2"/>
                </a:solidFill>
                <a:latin typeface="Rockwell" pitchFamily="18" charset="0"/>
              </a:rPr>
              <a:t>Dyslexia:</a:t>
            </a:r>
            <a:endParaRPr lang="en-US" sz="3600" i="1" dirty="0">
              <a:solidFill>
                <a:schemeClr val="accent2"/>
              </a:solidFill>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3421064" y="1393825"/>
            <a:ext cx="1838325" cy="8223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00000"/>
              </a:lnSpc>
              <a:buFont typeface="Wingdings 3" pitchFamily="18" charset="2"/>
              <a:buNone/>
              <a:defRPr/>
            </a:pPr>
            <a:r>
              <a:rPr lang="en-US" sz="1600" dirty="0" smtClean="0"/>
              <a:t>      Concept Formation</a:t>
            </a:r>
            <a:endParaRPr lang="en-US" sz="1600" dirty="0"/>
          </a:p>
        </p:txBody>
      </p:sp>
      <p:sp>
        <p:nvSpPr>
          <p:cNvPr id="3" name="Title 2"/>
          <p:cNvSpPr>
            <a:spLocks noGrp="1"/>
          </p:cNvSpPr>
          <p:nvPr>
            <p:ph type="title"/>
          </p:nvPr>
        </p:nvSpPr>
        <p:spPr>
          <a:xfrm>
            <a:off x="838200" y="76200"/>
            <a:ext cx="7620000" cy="983343"/>
          </a:xfrm>
        </p:spPr>
        <p:txBody>
          <a:bodyPr/>
          <a:lstStyle/>
          <a:p>
            <a:pPr algn="ctr">
              <a:defRPr/>
            </a:pPr>
            <a:r>
              <a:rPr lang="en-US" b="1" dirty="0" smtClean="0">
                <a:latin typeface="Rockwell" pitchFamily="18" charset="0"/>
              </a:rPr>
              <a:t>Cognitive Processes</a:t>
            </a:r>
            <a:endParaRPr lang="en-US" b="1" dirty="0">
              <a:latin typeface="Rockwell" pitchFamily="18" charset="0"/>
            </a:endParaRPr>
          </a:p>
        </p:txBody>
      </p:sp>
      <p:sp>
        <p:nvSpPr>
          <p:cNvPr id="4" name="Oval 3"/>
          <p:cNvSpPr/>
          <p:nvPr/>
        </p:nvSpPr>
        <p:spPr>
          <a:xfrm>
            <a:off x="2438400" y="2394858"/>
            <a:ext cx="4180114" cy="1233714"/>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Decoding</a:t>
            </a:r>
          </a:p>
        </p:txBody>
      </p:sp>
      <p:sp>
        <p:nvSpPr>
          <p:cNvPr id="5" name="Rounded Rectangle 4"/>
          <p:cNvSpPr/>
          <p:nvPr/>
        </p:nvSpPr>
        <p:spPr>
          <a:xfrm>
            <a:off x="1106942" y="1855788"/>
            <a:ext cx="1627187" cy="6683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Reasoning</a:t>
            </a:r>
          </a:p>
        </p:txBody>
      </p:sp>
      <p:sp>
        <p:nvSpPr>
          <p:cNvPr id="8" name="Rounded Rectangle 7"/>
          <p:cNvSpPr/>
          <p:nvPr/>
        </p:nvSpPr>
        <p:spPr>
          <a:xfrm>
            <a:off x="5911170" y="1683657"/>
            <a:ext cx="2057400" cy="61050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Comprehension</a:t>
            </a:r>
          </a:p>
        </p:txBody>
      </p:sp>
      <p:sp>
        <p:nvSpPr>
          <p:cNvPr id="9" name="Rounded Rectangle 8"/>
          <p:cNvSpPr/>
          <p:nvPr/>
        </p:nvSpPr>
        <p:spPr>
          <a:xfrm>
            <a:off x="6814684" y="2745242"/>
            <a:ext cx="1679575" cy="6080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General Knowledge</a:t>
            </a:r>
          </a:p>
        </p:txBody>
      </p:sp>
      <p:sp>
        <p:nvSpPr>
          <p:cNvPr id="10" name="Rounded Rectangle 9"/>
          <p:cNvSpPr/>
          <p:nvPr/>
        </p:nvSpPr>
        <p:spPr>
          <a:xfrm>
            <a:off x="498475" y="2827564"/>
            <a:ext cx="1714500" cy="800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Critical Thinking</a:t>
            </a:r>
          </a:p>
        </p:txBody>
      </p:sp>
      <p:sp>
        <p:nvSpPr>
          <p:cNvPr id="11" name="Rounded Rectangle 10"/>
          <p:cNvSpPr/>
          <p:nvPr/>
        </p:nvSpPr>
        <p:spPr>
          <a:xfrm>
            <a:off x="2309814" y="3848100"/>
            <a:ext cx="1652587" cy="7651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Vocabulary</a:t>
            </a:r>
          </a:p>
        </p:txBody>
      </p:sp>
      <p:sp>
        <p:nvSpPr>
          <p:cNvPr id="12" name="Rounded Rectangle 11"/>
          <p:cNvSpPr/>
          <p:nvPr/>
        </p:nvSpPr>
        <p:spPr>
          <a:xfrm>
            <a:off x="4987473" y="3835628"/>
            <a:ext cx="1906814" cy="7508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Problem Solving</a:t>
            </a:r>
          </a:p>
        </p:txBody>
      </p:sp>
      <p:sp>
        <p:nvSpPr>
          <p:cNvPr id="20491" name="TextBox 12"/>
          <p:cNvSpPr txBox="1">
            <a:spLocks noChangeArrowheads="1"/>
          </p:cNvSpPr>
          <p:nvPr/>
        </p:nvSpPr>
        <p:spPr bwMode="auto">
          <a:xfrm>
            <a:off x="917446" y="5239656"/>
            <a:ext cx="7167012" cy="1200329"/>
          </a:xfrm>
          <a:prstGeom prst="rect">
            <a:avLst/>
          </a:prstGeom>
          <a:noFill/>
          <a:ln w="9525">
            <a:noFill/>
            <a:miter lim="800000"/>
            <a:headEnd/>
            <a:tailEnd/>
          </a:ln>
        </p:spPr>
        <p:txBody>
          <a:bodyPr wrap="square">
            <a:spAutoFit/>
          </a:bodyPr>
          <a:lstStyle/>
          <a:p>
            <a:pPr algn="ctr"/>
            <a:r>
              <a:rPr lang="en-US" b="1" dirty="0">
                <a:latin typeface="Rockwell" pitchFamily="18" charset="0"/>
              </a:rPr>
              <a:t>Sea of Strengths Model of Dyslexia</a:t>
            </a:r>
          </a:p>
          <a:p>
            <a:pPr algn="ctr"/>
            <a:r>
              <a:rPr lang="en-US" dirty="0">
                <a:latin typeface="Rockwell" pitchFamily="18" charset="0"/>
              </a:rPr>
              <a:t>“In Dyslexia an encapsulated weakness in decoding is surrounded by many strengths.”</a:t>
            </a:r>
          </a:p>
          <a:p>
            <a:pPr algn="ctr"/>
            <a:r>
              <a:rPr lang="en-US" dirty="0">
                <a:latin typeface="Rockwell" pitchFamily="18" charset="0"/>
              </a:rPr>
              <a:t>Sally </a:t>
            </a:r>
            <a:r>
              <a:rPr lang="en-US" dirty="0" err="1">
                <a:latin typeface="Rockwell" pitchFamily="18" charset="0"/>
              </a:rPr>
              <a:t>Shaywitz</a:t>
            </a:r>
            <a:r>
              <a:rPr lang="en-US" dirty="0">
                <a:latin typeface="Rockwell" pitchFamily="18" charset="0"/>
              </a:rPr>
              <a:t>, M.D</a:t>
            </a:r>
            <a:r>
              <a:rPr lang="en-US" dirty="0"/>
              <a:t>. </a:t>
            </a:r>
          </a:p>
        </p:txBody>
      </p:sp>
    </p:spTree>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783770" y="812799"/>
            <a:ext cx="8069944" cy="7478970"/>
          </a:xfrm>
          <a:prstGeom prst="rect">
            <a:avLst/>
          </a:prstGeom>
          <a:noFill/>
          <a:ln w="9525">
            <a:noFill/>
            <a:miter lim="800000"/>
            <a:headEnd/>
            <a:tailEnd/>
          </a:ln>
        </p:spPr>
        <p:txBody>
          <a:bodyPr wrap="square">
            <a:spAutoFit/>
          </a:bodyPr>
          <a:lstStyle/>
          <a:p>
            <a:pPr>
              <a:defRPr/>
            </a:pPr>
            <a:r>
              <a:rPr lang="en-US" sz="2000" i="1" dirty="0">
                <a:latin typeface="Rockwell" pitchFamily="18" charset="0"/>
              </a:rPr>
              <a:t>Basic Reading/Reading Fluency</a:t>
            </a:r>
          </a:p>
          <a:p>
            <a:pPr>
              <a:defRPr/>
            </a:pPr>
            <a:endParaRPr lang="en-US" sz="2000" dirty="0">
              <a:latin typeface="Rockwell" pitchFamily="18" charset="0"/>
            </a:endParaRPr>
          </a:p>
          <a:p>
            <a:pPr>
              <a:lnSpc>
                <a:spcPct val="150000"/>
              </a:lnSpc>
              <a:defRPr/>
            </a:pPr>
            <a:r>
              <a:rPr lang="en-US" sz="2000" dirty="0">
                <a:latin typeface="Rockwell" pitchFamily="18" charset="0"/>
              </a:rPr>
              <a:t>Ga- </a:t>
            </a:r>
            <a:r>
              <a:rPr lang="en-US" sz="2000" u="sng" dirty="0">
                <a:latin typeface="Rockwell" pitchFamily="18" charset="0"/>
              </a:rPr>
              <a:t>Phonological Awareness</a:t>
            </a:r>
          </a:p>
          <a:p>
            <a:pPr lvl="1">
              <a:lnSpc>
                <a:spcPct val="150000"/>
              </a:lnSpc>
              <a:buFont typeface="Arial" pitchFamily="34" charset="0"/>
              <a:buChar char="•"/>
              <a:defRPr/>
            </a:pPr>
            <a:r>
              <a:rPr lang="en-US" sz="2000" dirty="0">
                <a:latin typeface="Rockwell" pitchFamily="18" charset="0"/>
              </a:rPr>
              <a:t> difficulty analyzing and synthesizing sound patterns</a:t>
            </a:r>
          </a:p>
          <a:p>
            <a:pPr>
              <a:lnSpc>
                <a:spcPct val="150000"/>
              </a:lnSpc>
              <a:defRPr/>
            </a:pPr>
            <a:r>
              <a:rPr lang="en-US" sz="2000" dirty="0">
                <a:latin typeface="Rockwell" pitchFamily="18" charset="0"/>
              </a:rPr>
              <a:t>Glr- </a:t>
            </a:r>
            <a:r>
              <a:rPr lang="en-US" sz="2000" u="sng" dirty="0">
                <a:latin typeface="Rockwell" pitchFamily="18" charset="0"/>
              </a:rPr>
              <a:t>Rapid Automatized  Naming</a:t>
            </a:r>
          </a:p>
          <a:p>
            <a:pPr lvl="1">
              <a:lnSpc>
                <a:spcPct val="150000"/>
              </a:lnSpc>
              <a:buFont typeface="Arial" pitchFamily="34" charset="0"/>
              <a:buChar char="•"/>
              <a:defRPr/>
            </a:pPr>
            <a:r>
              <a:rPr lang="en-US" sz="2000" dirty="0">
                <a:latin typeface="Rockwell" pitchFamily="18" charset="0"/>
              </a:rPr>
              <a:t> retaining previously learned associations, and then fluently </a:t>
            </a:r>
            <a:r>
              <a:rPr lang="en-US" sz="2000" dirty="0" smtClean="0">
                <a:latin typeface="Rockwell" pitchFamily="18" charset="0"/>
              </a:rPr>
              <a:t>	retrieving </a:t>
            </a:r>
            <a:r>
              <a:rPr lang="en-US" sz="2000" dirty="0">
                <a:latin typeface="Rockwell" pitchFamily="18" charset="0"/>
              </a:rPr>
              <a:t>such associations</a:t>
            </a:r>
          </a:p>
          <a:p>
            <a:pPr>
              <a:lnSpc>
                <a:spcPct val="150000"/>
              </a:lnSpc>
              <a:defRPr/>
            </a:pPr>
            <a:r>
              <a:rPr lang="en-US" sz="2000" dirty="0">
                <a:latin typeface="Rockwell" pitchFamily="18" charset="0"/>
              </a:rPr>
              <a:t>Gs- </a:t>
            </a:r>
            <a:r>
              <a:rPr lang="en-US" sz="2000" u="sng" dirty="0">
                <a:latin typeface="Rockwell" pitchFamily="18" charset="0"/>
              </a:rPr>
              <a:t>Perceptual Speed</a:t>
            </a:r>
          </a:p>
          <a:p>
            <a:pPr lvl="1">
              <a:lnSpc>
                <a:spcPct val="150000"/>
              </a:lnSpc>
              <a:buFont typeface="Arial" pitchFamily="34" charset="0"/>
              <a:buChar char="•"/>
              <a:defRPr/>
            </a:pPr>
            <a:r>
              <a:rPr lang="en-US" sz="2000" dirty="0">
                <a:latin typeface="Rockwell" pitchFamily="18" charset="0"/>
              </a:rPr>
              <a:t> rapidly processing visual symbols</a:t>
            </a:r>
          </a:p>
          <a:p>
            <a:pPr>
              <a:lnSpc>
                <a:spcPct val="150000"/>
              </a:lnSpc>
              <a:defRPr/>
            </a:pPr>
            <a:r>
              <a:rPr lang="en-US" sz="2000" dirty="0">
                <a:latin typeface="Rockwell" pitchFamily="18" charset="0"/>
              </a:rPr>
              <a:t>Gsm- </a:t>
            </a:r>
            <a:r>
              <a:rPr lang="en-US" sz="2000" u="sng" dirty="0">
                <a:latin typeface="Rockwell" pitchFamily="18" charset="0"/>
              </a:rPr>
              <a:t>Phonological Memory</a:t>
            </a:r>
          </a:p>
          <a:p>
            <a:pPr lvl="1">
              <a:lnSpc>
                <a:spcPct val="150000"/>
              </a:lnSpc>
              <a:buFont typeface="Arial" pitchFamily="34" charset="0"/>
              <a:buChar char="•"/>
              <a:defRPr/>
            </a:pPr>
            <a:r>
              <a:rPr lang="en-US" sz="2000" dirty="0">
                <a:latin typeface="Rockwell" pitchFamily="18" charset="0"/>
              </a:rPr>
              <a:t> difficulty recalling sequences and following directions</a:t>
            </a:r>
          </a:p>
          <a:p>
            <a:pPr>
              <a:lnSpc>
                <a:spcPct val="150000"/>
              </a:lnSpc>
              <a:defRPr/>
            </a:pPr>
            <a:r>
              <a:rPr lang="en-US" sz="2000" dirty="0">
                <a:latin typeface="Rockwell" pitchFamily="18" charset="0"/>
              </a:rPr>
              <a:t>Gc- </a:t>
            </a:r>
            <a:r>
              <a:rPr lang="en-US" sz="2000" u="sng" dirty="0">
                <a:latin typeface="Rockwell" pitchFamily="18" charset="0"/>
              </a:rPr>
              <a:t>General Information/Lexical Knowledge</a:t>
            </a:r>
          </a:p>
          <a:p>
            <a:pPr lvl="1">
              <a:lnSpc>
                <a:spcPct val="150000"/>
              </a:lnSpc>
              <a:buFont typeface="Arial" pitchFamily="34" charset="0"/>
              <a:buChar char="•"/>
              <a:defRPr/>
            </a:pPr>
            <a:r>
              <a:rPr lang="en-US" sz="2000" dirty="0">
                <a:latin typeface="Rockwell" pitchFamily="18" charset="0"/>
              </a:rPr>
              <a:t> difficulty with word reasoning and learning vocabulary </a:t>
            </a:r>
          </a:p>
          <a:p>
            <a:pPr>
              <a:lnSpc>
                <a:spcPct val="150000"/>
              </a:lnSpc>
              <a:defRPr/>
            </a:pPr>
            <a:r>
              <a:rPr lang="en-US" sz="2000" dirty="0"/>
              <a:t> </a:t>
            </a:r>
          </a:p>
          <a:p>
            <a:pPr>
              <a:defRPr/>
            </a:pPr>
            <a:r>
              <a:rPr lang="en-US" dirty="0"/>
              <a:t>	 	 </a:t>
            </a:r>
            <a:endParaRPr lang="en-US" sz="1050" dirty="0"/>
          </a:p>
          <a:p>
            <a:pPr>
              <a:defRPr/>
            </a:pPr>
            <a:r>
              <a:rPr lang="en-US" dirty="0"/>
              <a:t>	</a:t>
            </a:r>
            <a:endParaRPr lang="en-US" sz="1050" dirty="0"/>
          </a:p>
          <a:p>
            <a:pPr>
              <a:defRPr/>
            </a:pPr>
            <a:endParaRPr lang="en-US" sz="4400" dirty="0"/>
          </a:p>
        </p:txBody>
      </p:sp>
      <p:sp>
        <p:nvSpPr>
          <p:cNvPr id="21507" name="TextBox 4"/>
          <p:cNvSpPr txBox="1">
            <a:spLocks noChangeArrowheads="1"/>
          </p:cNvSpPr>
          <p:nvPr/>
        </p:nvSpPr>
        <p:spPr bwMode="auto">
          <a:xfrm>
            <a:off x="739775" y="0"/>
            <a:ext cx="7518400" cy="923925"/>
          </a:xfrm>
          <a:prstGeom prst="rect">
            <a:avLst/>
          </a:prstGeom>
          <a:noFill/>
          <a:ln w="9525">
            <a:noFill/>
            <a:miter lim="800000"/>
            <a:headEnd/>
            <a:tailEnd/>
          </a:ln>
        </p:spPr>
        <p:txBody>
          <a:bodyPr>
            <a:spAutoFit/>
          </a:bodyPr>
          <a:lstStyle/>
          <a:p>
            <a:r>
              <a:rPr lang="en-US" sz="3600" dirty="0">
                <a:solidFill>
                  <a:schemeClr val="accent2"/>
                </a:solidFill>
                <a:latin typeface="Rockwell" pitchFamily="18" charset="0"/>
              </a:rPr>
              <a:t>Linking G’s to Reading Difficulties</a:t>
            </a:r>
          </a:p>
          <a:p>
            <a:endParaRPr lang="en-US" dirty="0"/>
          </a:p>
        </p:txBody>
      </p:sp>
    </p:spTree>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86856"/>
            <a:ext cx="8229600" cy="4971144"/>
          </a:xfrm>
        </p:spPr>
        <p:txBody>
          <a:bodyPr/>
          <a:lstStyle/>
          <a:p>
            <a:r>
              <a:rPr lang="en-US" dirty="0" smtClean="0"/>
              <a:t>Appendix A - page 395 EXBA 3</a:t>
            </a:r>
            <a:r>
              <a:rPr lang="en-US" baseline="30000" dirty="0" smtClean="0"/>
              <a:t>rd</a:t>
            </a:r>
            <a:r>
              <a:rPr lang="en-US" dirty="0" smtClean="0"/>
              <a:t> Ed.</a:t>
            </a:r>
          </a:p>
          <a:p>
            <a:pPr lvl="1"/>
            <a:r>
              <a:rPr lang="en-US" dirty="0" smtClean="0"/>
              <a:t>Phonetic Coding (PC) The ability to hear phonemes distinctly.</a:t>
            </a:r>
          </a:p>
        </p:txBody>
      </p:sp>
      <p:sp>
        <p:nvSpPr>
          <p:cNvPr id="3" name="Title 2"/>
          <p:cNvSpPr>
            <a:spLocks noGrp="1"/>
          </p:cNvSpPr>
          <p:nvPr>
            <p:ph type="title"/>
          </p:nvPr>
        </p:nvSpPr>
        <p:spPr/>
        <p:txBody>
          <a:bodyPr/>
          <a:lstStyle/>
          <a:p>
            <a:pPr algn="ctr"/>
            <a:r>
              <a:rPr lang="en-US" dirty="0" smtClean="0"/>
              <a:t>Auditory Processing (</a:t>
            </a:r>
            <a:r>
              <a:rPr lang="en-US" dirty="0" err="1" smtClean="0"/>
              <a:t>Ga</a:t>
            </a:r>
            <a:r>
              <a:rPr lang="en-US" dirty="0" smtClean="0"/>
              <a:t>)</a:t>
            </a:r>
            <a:endParaRPr lang="en-US" dirty="0"/>
          </a:p>
        </p:txBody>
      </p:sp>
      <p:pic>
        <p:nvPicPr>
          <p:cNvPr id="152578" name="Picture 2" descr="C:\Documents and Settings\buchanan\Local Settings\Temporary Internet Files\Content.IE5\7IID35SQ\MP900442459[1].jpg"/>
          <p:cNvPicPr>
            <a:picLocks noChangeAspect="1" noChangeArrowheads="1"/>
          </p:cNvPicPr>
          <p:nvPr/>
        </p:nvPicPr>
        <p:blipFill>
          <a:blip r:embed="rId2" cstate="print"/>
          <a:srcRect/>
          <a:stretch>
            <a:fillRect/>
          </a:stretch>
        </p:blipFill>
        <p:spPr bwMode="auto">
          <a:xfrm>
            <a:off x="856343" y="4019246"/>
            <a:ext cx="1715407" cy="2287210"/>
          </a:xfrm>
          <a:prstGeom prst="rect">
            <a:avLst/>
          </a:prstGeom>
          <a:noFill/>
        </p:spPr>
      </p:pic>
      <p:pic>
        <p:nvPicPr>
          <p:cNvPr id="5" name="Picture 4" descr="0471757713.jpg"/>
          <p:cNvPicPr>
            <a:picLocks noChangeAspect="1"/>
          </p:cNvPicPr>
          <p:nvPr/>
        </p:nvPicPr>
        <p:blipFill>
          <a:blip r:embed="rId3" cstate="print"/>
          <a:stretch>
            <a:fillRect/>
          </a:stretch>
        </p:blipFill>
        <p:spPr>
          <a:xfrm>
            <a:off x="5822207" y="2931885"/>
            <a:ext cx="1498552" cy="2307771"/>
          </a:xfrm>
          <a:prstGeom prst="rect">
            <a:avLst/>
          </a:prstGeom>
        </p:spPr>
      </p:pic>
      <p:sp>
        <p:nvSpPr>
          <p:cNvPr id="6" name="Rectangle 5"/>
          <p:cNvSpPr/>
          <p:nvPr/>
        </p:nvSpPr>
        <p:spPr>
          <a:xfrm>
            <a:off x="1277257" y="5552657"/>
            <a:ext cx="5580743" cy="646331"/>
          </a:xfrm>
          <a:prstGeom prst="rect">
            <a:avLst/>
          </a:prstGeom>
        </p:spPr>
        <p:txBody>
          <a:bodyPr wrap="square">
            <a:spAutoFit/>
          </a:bodyPr>
          <a:lstStyle/>
          <a:p>
            <a:pPr lvl="3"/>
            <a:r>
              <a:rPr lang="en-US" dirty="0" smtClean="0"/>
              <a:t>An examinee blends sounds together fluently to form words.</a:t>
            </a:r>
            <a:endParaRPr lang="en-US" dirty="0"/>
          </a:p>
        </p:txBody>
      </p:sp>
    </p:spTree>
  </p:cSld>
  <p:clrMapOvr>
    <a:masterClrMapping/>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1"/>
          <p:cNvSpPr txBox="1">
            <a:spLocks noChangeArrowheads="1"/>
          </p:cNvSpPr>
          <p:nvPr/>
        </p:nvSpPr>
        <p:spPr bwMode="auto">
          <a:xfrm>
            <a:off x="493486" y="217714"/>
            <a:ext cx="8128000" cy="1508105"/>
          </a:xfrm>
          <a:prstGeom prst="rect">
            <a:avLst/>
          </a:prstGeom>
          <a:noFill/>
          <a:ln w="9525">
            <a:noFill/>
            <a:miter lim="800000"/>
            <a:headEnd/>
            <a:tailEnd/>
          </a:ln>
        </p:spPr>
        <p:txBody>
          <a:bodyPr wrap="square">
            <a:spAutoFit/>
          </a:bodyPr>
          <a:lstStyle/>
          <a:p>
            <a:pPr algn="ctr"/>
            <a:r>
              <a:rPr lang="en-US" sz="4800" dirty="0">
                <a:solidFill>
                  <a:schemeClr val="accent2"/>
                </a:solidFill>
                <a:latin typeface="Rockwell" pitchFamily="18" charset="0"/>
              </a:rPr>
              <a:t>Stair Step Profile</a:t>
            </a:r>
          </a:p>
          <a:p>
            <a:pPr algn="ctr"/>
            <a:endParaRPr lang="en-US" sz="4400" dirty="0"/>
          </a:p>
        </p:txBody>
      </p:sp>
      <p:pic>
        <p:nvPicPr>
          <p:cNvPr id="7171" name="Picture 3" descr="C:\Documents and Settings\buchanan\Local Settings\Temporary Internet Files\Content.IE5\XSPVH0AJ\MC900448544[1].jpg"/>
          <p:cNvPicPr>
            <a:picLocks noChangeAspect="1" noChangeArrowheads="1"/>
          </p:cNvPicPr>
          <p:nvPr/>
        </p:nvPicPr>
        <p:blipFill>
          <a:blip r:embed="rId3" cstate="print"/>
          <a:srcRect/>
          <a:stretch>
            <a:fillRect/>
          </a:stretch>
        </p:blipFill>
        <p:spPr bwMode="auto">
          <a:xfrm>
            <a:off x="2731122" y="1204684"/>
            <a:ext cx="3697762" cy="5174343"/>
          </a:xfrm>
          <a:prstGeom prst="rect">
            <a:avLst/>
          </a:prstGeom>
          <a:noFill/>
        </p:spPr>
      </p:pic>
      <p:sp>
        <p:nvSpPr>
          <p:cNvPr id="6" name="Rectangle 5"/>
          <p:cNvSpPr/>
          <p:nvPr/>
        </p:nvSpPr>
        <p:spPr>
          <a:xfrm>
            <a:off x="6154056" y="6342742"/>
            <a:ext cx="2714173" cy="369332"/>
          </a:xfrm>
          <a:prstGeom prst="rect">
            <a:avLst/>
          </a:prstGeom>
        </p:spPr>
        <p:txBody>
          <a:bodyPr wrap="square">
            <a:spAutoFit/>
          </a:bodyPr>
          <a:lstStyle/>
          <a:p>
            <a:r>
              <a:rPr lang="en-US" dirty="0" smtClean="0">
                <a:latin typeface="Rockwell" pitchFamily="18" charset="0"/>
              </a:rPr>
              <a:t>     (Crook/</a:t>
            </a:r>
            <a:r>
              <a:rPr lang="en-US" dirty="0" err="1" smtClean="0">
                <a:latin typeface="Rockwell" pitchFamily="18" charset="0"/>
              </a:rPr>
              <a:t>Sekel</a:t>
            </a:r>
            <a:r>
              <a:rPr lang="en-US" dirty="0" smtClean="0">
                <a:latin typeface="Rockwell" pitchFamily="18" charset="0"/>
              </a:rPr>
              <a:t> Model)</a:t>
            </a:r>
            <a:endParaRPr lang="en-US"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530225" y="203200"/>
            <a:ext cx="8338004" cy="4993500"/>
          </a:xfrm>
          <a:prstGeom prst="rect">
            <a:avLst/>
          </a:prstGeom>
          <a:noFill/>
          <a:ln w="9525">
            <a:noFill/>
            <a:miter lim="800000"/>
            <a:headEnd/>
            <a:tailEnd/>
          </a:ln>
        </p:spPr>
        <p:txBody>
          <a:bodyPr wrap="square">
            <a:spAutoFit/>
          </a:bodyPr>
          <a:lstStyle/>
          <a:p>
            <a:pPr algn="ctr"/>
            <a:r>
              <a:rPr lang="en-US" sz="2800" dirty="0">
                <a:latin typeface="Rockwell" pitchFamily="18" charset="0"/>
              </a:rPr>
              <a:t>Crook/</a:t>
            </a:r>
            <a:r>
              <a:rPr lang="en-US" sz="2800" dirty="0" err="1">
                <a:latin typeface="Rockwell" pitchFamily="18" charset="0"/>
              </a:rPr>
              <a:t>Sekel</a:t>
            </a:r>
            <a:r>
              <a:rPr lang="en-US" sz="2800" dirty="0">
                <a:latin typeface="Rockwell" pitchFamily="18" charset="0"/>
              </a:rPr>
              <a:t> Model: ABC’s of Dyslexia Evaluations</a:t>
            </a:r>
          </a:p>
          <a:p>
            <a:endParaRPr lang="en-US" dirty="0"/>
          </a:p>
          <a:p>
            <a:endParaRPr lang="en-US" dirty="0"/>
          </a:p>
          <a:p>
            <a:r>
              <a:rPr lang="en-US" sz="1600" dirty="0"/>
              <a:t>Listening Comprehension</a:t>
            </a:r>
          </a:p>
          <a:p>
            <a:r>
              <a:rPr lang="en-US" sz="1600" dirty="0"/>
              <a:t>Oral/Listening </a:t>
            </a:r>
            <a:r>
              <a:rPr lang="en-US" sz="1600" dirty="0" smtClean="0"/>
              <a:t>Comprehension</a:t>
            </a:r>
            <a:endParaRPr lang="en-US" sz="1600" dirty="0"/>
          </a:p>
          <a:p>
            <a:endParaRPr lang="en-US" sz="1600" dirty="0"/>
          </a:p>
          <a:p>
            <a:r>
              <a:rPr lang="en-US" sz="1600" dirty="0"/>
              <a:t>			Reading</a:t>
            </a:r>
          </a:p>
          <a:p>
            <a:r>
              <a:rPr lang="en-US" sz="1600" dirty="0"/>
              <a:t>			</a:t>
            </a:r>
            <a:r>
              <a:rPr lang="en-US" sz="1600" dirty="0" smtClean="0"/>
              <a:t>Comprehension</a:t>
            </a:r>
            <a:endParaRPr lang="en-US" sz="1600" dirty="0"/>
          </a:p>
          <a:p>
            <a:endParaRPr lang="en-US" sz="1600" dirty="0"/>
          </a:p>
          <a:p>
            <a:r>
              <a:rPr lang="en-US" sz="1600" dirty="0"/>
              <a:t>					Word </a:t>
            </a:r>
            <a:r>
              <a:rPr lang="en-US" sz="1600" dirty="0" smtClean="0"/>
              <a:t>Identification</a:t>
            </a:r>
            <a:endParaRPr lang="en-US" sz="1600" dirty="0"/>
          </a:p>
          <a:p>
            <a:r>
              <a:rPr lang="en-US" sz="1600" dirty="0"/>
              <a:t>					Letter </a:t>
            </a:r>
            <a:r>
              <a:rPr lang="en-US" sz="1600" dirty="0" smtClean="0"/>
              <a:t>Word Identification</a:t>
            </a:r>
            <a:endParaRPr lang="en-US" sz="1600" dirty="0"/>
          </a:p>
          <a:p>
            <a:endParaRPr lang="en-US" sz="1600" dirty="0"/>
          </a:p>
          <a:p>
            <a:r>
              <a:rPr lang="en-US" sz="1600" dirty="0"/>
              <a:t>							Nonsense </a:t>
            </a:r>
            <a:r>
              <a:rPr lang="en-US" sz="1600" dirty="0" smtClean="0"/>
              <a:t>Words </a:t>
            </a:r>
            <a:endParaRPr lang="en-US" sz="1600" dirty="0"/>
          </a:p>
          <a:p>
            <a:r>
              <a:rPr lang="en-US" sz="1600" dirty="0"/>
              <a:t>							Word Attack</a:t>
            </a:r>
          </a:p>
          <a:p>
            <a:endParaRPr lang="en-US" sz="1400" dirty="0"/>
          </a:p>
          <a:p>
            <a:endParaRPr lang="en-US" sz="1400" dirty="0"/>
          </a:p>
          <a:p>
            <a:endParaRPr lang="en-US" sz="1400" dirty="0"/>
          </a:p>
        </p:txBody>
      </p:sp>
      <p:sp>
        <p:nvSpPr>
          <p:cNvPr id="3" name="TextBox 2"/>
          <p:cNvSpPr txBox="1"/>
          <p:nvPr/>
        </p:nvSpPr>
        <p:spPr>
          <a:xfrm>
            <a:off x="192088" y="3585029"/>
            <a:ext cx="2623683"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sz="1600" dirty="0"/>
              <a:t>The stair-step model looks at the relationship between the four core areas of reading</a:t>
            </a:r>
          </a:p>
        </p:txBody>
      </p:sp>
      <p:graphicFrame>
        <p:nvGraphicFramePr>
          <p:cNvPr id="5" name="Table 4"/>
          <p:cNvGraphicFramePr>
            <a:graphicFrameLocks noGrp="1"/>
          </p:cNvGraphicFramePr>
          <p:nvPr/>
        </p:nvGraphicFramePr>
        <p:xfrm>
          <a:off x="2822575" y="4449763"/>
          <a:ext cx="6016626" cy="1854200"/>
        </p:xfrm>
        <a:graphic>
          <a:graphicData uri="http://schemas.openxmlformats.org/drawingml/2006/table">
            <a:tbl>
              <a:tblPr firstRow="1" bandRow="1">
                <a:tableStyleId>{5C22544A-7EE6-4342-B048-85BDC9FD1C3A}</a:tableStyleId>
              </a:tblPr>
              <a:tblGrid>
                <a:gridCol w="2005542"/>
                <a:gridCol w="1485597"/>
                <a:gridCol w="2525487"/>
              </a:tblGrid>
              <a:tr h="370840">
                <a:tc>
                  <a:txBody>
                    <a:bodyPr/>
                    <a:lstStyle/>
                    <a:p>
                      <a:pPr algn="l"/>
                      <a:r>
                        <a:rPr lang="en-US" sz="1800" dirty="0" smtClean="0"/>
                        <a:t>Comprehension</a:t>
                      </a:r>
                      <a:endParaRPr lang="en-US" sz="1800" dirty="0"/>
                    </a:p>
                  </a:txBody>
                  <a:tcPr/>
                </a:tc>
                <a:tc>
                  <a:txBody>
                    <a:bodyPr/>
                    <a:lstStyle/>
                    <a:p>
                      <a:pPr algn="l"/>
                      <a:r>
                        <a:rPr lang="en-US" sz="1800" dirty="0" smtClean="0"/>
                        <a:t>Decoding</a:t>
                      </a:r>
                      <a:endParaRPr lang="en-US" sz="1800" dirty="0"/>
                    </a:p>
                  </a:txBody>
                  <a:tcPr/>
                </a:tc>
                <a:tc>
                  <a:txBody>
                    <a:bodyPr/>
                    <a:lstStyle/>
                    <a:p>
                      <a:pPr algn="l"/>
                      <a:r>
                        <a:rPr lang="en-US" sz="1800" dirty="0" smtClean="0"/>
                        <a:t>Diagnosis</a:t>
                      </a:r>
                      <a:endParaRPr lang="en-US" sz="1800" dirty="0"/>
                    </a:p>
                  </a:txBody>
                  <a:tcPr/>
                </a:tc>
              </a:tr>
              <a:tr h="370840">
                <a:tc>
                  <a:txBody>
                    <a:bodyPr/>
                    <a:lstStyle/>
                    <a:p>
                      <a:pPr algn="l"/>
                      <a:r>
                        <a:rPr lang="en-US" sz="1800" dirty="0" smtClean="0"/>
                        <a:t>Yes</a:t>
                      </a:r>
                      <a:endParaRPr lang="en-US" sz="1800" dirty="0"/>
                    </a:p>
                  </a:txBody>
                  <a:tcPr/>
                </a:tc>
                <a:tc>
                  <a:txBody>
                    <a:bodyPr/>
                    <a:lstStyle/>
                    <a:p>
                      <a:pPr algn="l"/>
                      <a:r>
                        <a:rPr lang="en-US" sz="1800" dirty="0" smtClean="0"/>
                        <a:t>No</a:t>
                      </a:r>
                      <a:endParaRPr lang="en-US" sz="1800" dirty="0"/>
                    </a:p>
                  </a:txBody>
                  <a:tcPr/>
                </a:tc>
                <a:tc>
                  <a:txBody>
                    <a:bodyPr/>
                    <a:lstStyle/>
                    <a:p>
                      <a:pPr algn="l"/>
                      <a:r>
                        <a:rPr lang="en-US" sz="1800" dirty="0" smtClean="0"/>
                        <a:t>Dyslexia</a:t>
                      </a:r>
                      <a:endParaRPr lang="en-US" sz="1800" dirty="0"/>
                    </a:p>
                  </a:txBody>
                  <a:tcPr/>
                </a:tc>
              </a:tr>
              <a:tr h="370840">
                <a:tc>
                  <a:txBody>
                    <a:bodyPr/>
                    <a:lstStyle/>
                    <a:p>
                      <a:pPr algn="l"/>
                      <a:r>
                        <a:rPr lang="en-US" sz="1800" dirty="0" smtClean="0"/>
                        <a:t>No</a:t>
                      </a:r>
                      <a:endParaRPr lang="en-US" sz="1800" dirty="0"/>
                    </a:p>
                  </a:txBody>
                  <a:tcPr/>
                </a:tc>
                <a:tc>
                  <a:txBody>
                    <a:bodyPr/>
                    <a:lstStyle/>
                    <a:p>
                      <a:pPr algn="l"/>
                      <a:r>
                        <a:rPr lang="en-US" sz="1800" dirty="0" smtClean="0"/>
                        <a:t>Yes</a:t>
                      </a:r>
                      <a:endParaRPr lang="en-US" sz="1800" dirty="0"/>
                    </a:p>
                  </a:txBody>
                  <a:tcPr/>
                </a:tc>
                <a:tc>
                  <a:txBody>
                    <a:bodyPr/>
                    <a:lstStyle/>
                    <a:p>
                      <a:pPr algn="l"/>
                      <a:r>
                        <a:rPr lang="en-US" sz="1800" dirty="0" err="1" smtClean="0"/>
                        <a:t>Hyperlexia</a:t>
                      </a:r>
                      <a:endParaRPr lang="en-US" sz="1800" dirty="0"/>
                    </a:p>
                  </a:txBody>
                  <a:tcPr/>
                </a:tc>
              </a:tr>
              <a:tr h="370840">
                <a:tc>
                  <a:txBody>
                    <a:bodyPr/>
                    <a:lstStyle/>
                    <a:p>
                      <a:pPr algn="l"/>
                      <a:r>
                        <a:rPr lang="en-US" sz="1800" dirty="0" smtClean="0"/>
                        <a:t>No</a:t>
                      </a:r>
                      <a:endParaRPr lang="en-US" sz="1800" dirty="0"/>
                    </a:p>
                  </a:txBody>
                  <a:tcPr/>
                </a:tc>
                <a:tc>
                  <a:txBody>
                    <a:bodyPr/>
                    <a:lstStyle/>
                    <a:p>
                      <a:pPr algn="l"/>
                      <a:r>
                        <a:rPr lang="en-US" sz="1800" dirty="0" smtClean="0"/>
                        <a:t>No</a:t>
                      </a:r>
                      <a:endParaRPr lang="en-US" sz="1800" dirty="0"/>
                    </a:p>
                  </a:txBody>
                  <a:tcPr/>
                </a:tc>
                <a:tc>
                  <a:txBody>
                    <a:bodyPr/>
                    <a:lstStyle/>
                    <a:p>
                      <a:pPr algn="l"/>
                      <a:r>
                        <a:rPr lang="en-US" sz="1800" dirty="0" smtClean="0"/>
                        <a:t>Learning Difficulties</a:t>
                      </a:r>
                      <a:endParaRPr lang="en-US" sz="1800" dirty="0"/>
                    </a:p>
                  </a:txBody>
                  <a:tcPr/>
                </a:tc>
              </a:tr>
              <a:tr h="370840">
                <a:tc>
                  <a:txBody>
                    <a:bodyPr/>
                    <a:lstStyle/>
                    <a:p>
                      <a:pPr algn="l"/>
                      <a:r>
                        <a:rPr lang="en-US" sz="1800" dirty="0" smtClean="0"/>
                        <a:t>Yes</a:t>
                      </a:r>
                      <a:endParaRPr lang="en-US" sz="1800" dirty="0"/>
                    </a:p>
                  </a:txBody>
                  <a:tcPr/>
                </a:tc>
                <a:tc>
                  <a:txBody>
                    <a:bodyPr/>
                    <a:lstStyle/>
                    <a:p>
                      <a:pPr algn="l"/>
                      <a:r>
                        <a:rPr lang="en-US" sz="1800" dirty="0" smtClean="0"/>
                        <a:t>Yes</a:t>
                      </a:r>
                      <a:endParaRPr lang="en-US" sz="1800" dirty="0"/>
                    </a:p>
                  </a:txBody>
                  <a:tcPr/>
                </a:tc>
                <a:tc>
                  <a:txBody>
                    <a:bodyPr/>
                    <a:lstStyle/>
                    <a:p>
                      <a:pPr algn="l"/>
                      <a:r>
                        <a:rPr lang="en-US" sz="1800" dirty="0" smtClean="0"/>
                        <a:t>Not Dyslexia</a:t>
                      </a:r>
                      <a:endParaRPr lang="en-US" sz="1800" dirty="0"/>
                    </a:p>
                  </a:txBody>
                  <a:tcPr/>
                </a:tc>
              </a:tr>
            </a:tbl>
          </a:graphicData>
        </a:graphic>
      </p:graphicFrame>
      <p:cxnSp>
        <p:nvCxnSpPr>
          <p:cNvPr id="7" name="Straight Arrow Connector 6"/>
          <p:cNvCxnSpPr/>
          <p:nvPr/>
        </p:nvCxnSpPr>
        <p:spPr>
          <a:xfrm rot="16200000" flipH="1">
            <a:off x="1539196" y="2321607"/>
            <a:ext cx="2143350" cy="18834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3048001" y="3541488"/>
            <a:ext cx="1349829" cy="145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flipH="1">
            <a:off x="5183641" y="3899128"/>
            <a:ext cx="811212" cy="176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flipV="1">
            <a:off x="6208713" y="3849688"/>
            <a:ext cx="738187" cy="4270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722313" y="1179513"/>
            <a:ext cx="2787650" cy="301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222625" y="1482725"/>
            <a:ext cx="6048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524250" y="1798638"/>
            <a:ext cx="19621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065713" y="2219325"/>
            <a:ext cx="81121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72113" y="2625725"/>
            <a:ext cx="2133373" cy="3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7276422" y="2999695"/>
            <a:ext cx="691921" cy="4764"/>
          </a:xfrm>
          <a:prstGeom prst="line">
            <a:avLst/>
          </a:prstGeom>
        </p:spPr>
        <p:style>
          <a:lnRef idx="1">
            <a:schemeClr val="accent1"/>
          </a:lnRef>
          <a:fillRef idx="0">
            <a:schemeClr val="accent1"/>
          </a:fillRef>
          <a:effectRef idx="0">
            <a:schemeClr val="accent1"/>
          </a:effectRef>
          <a:fontRef idx="minor">
            <a:schemeClr val="tx1"/>
          </a:fontRef>
        </p:style>
      </p:cxnSp>
      <p:sp>
        <p:nvSpPr>
          <p:cNvPr id="23592" name="TextBox 34"/>
          <p:cNvSpPr txBox="1">
            <a:spLocks noChangeArrowheads="1"/>
          </p:cNvSpPr>
          <p:nvPr/>
        </p:nvSpPr>
        <p:spPr bwMode="auto">
          <a:xfrm>
            <a:off x="188686" y="5355771"/>
            <a:ext cx="2569028" cy="523220"/>
          </a:xfrm>
          <a:prstGeom prst="rect">
            <a:avLst/>
          </a:prstGeom>
          <a:noFill/>
          <a:ln w="9525">
            <a:solidFill>
              <a:schemeClr val="accent1"/>
            </a:solidFill>
            <a:miter lim="800000"/>
            <a:headEnd/>
            <a:tailEnd/>
          </a:ln>
        </p:spPr>
        <p:txBody>
          <a:bodyPr wrap="square">
            <a:spAutoFit/>
          </a:bodyPr>
          <a:lstStyle/>
          <a:p>
            <a:r>
              <a:rPr lang="en-US" sz="1400" b="1" dirty="0"/>
              <a:t>Scores 90 and </a:t>
            </a:r>
            <a:r>
              <a:rPr lang="en-US" sz="1400" b="1" dirty="0" smtClean="0"/>
              <a:t>above = Yes</a:t>
            </a:r>
            <a:endParaRPr lang="en-US" sz="1400" b="1" dirty="0"/>
          </a:p>
          <a:p>
            <a:r>
              <a:rPr lang="en-US" sz="1400" b="1" dirty="0"/>
              <a:t>Scores below </a:t>
            </a:r>
            <a:r>
              <a:rPr lang="en-US" sz="1400" b="1" dirty="0" smtClean="0"/>
              <a:t>90 = No</a:t>
            </a:r>
            <a:endParaRPr lang="en-US" sz="1400" b="1" dirty="0"/>
          </a:p>
        </p:txBody>
      </p:sp>
      <p:sp>
        <p:nvSpPr>
          <p:cNvPr id="16" name="TextBox 32"/>
          <p:cNvSpPr txBox="1"/>
          <p:nvPr/>
        </p:nvSpPr>
        <p:spPr>
          <a:xfrm>
            <a:off x="6066971" y="1349375"/>
            <a:ext cx="2710317" cy="700088"/>
          </a:xfrm>
          <a:prstGeom prst="rect">
            <a:avLst/>
          </a:prstGeom>
          <a:solidFill>
            <a:schemeClr val="bg1">
              <a:lumMod val="8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US" sz="1050" dirty="0"/>
              <a:t>   </a:t>
            </a:r>
            <a:r>
              <a:rPr lang="en-US" dirty="0"/>
              <a:t>______   </a:t>
            </a:r>
            <a:r>
              <a:rPr lang="en-US" dirty="0" smtClean="0"/>
              <a:t> Phonological </a:t>
            </a:r>
            <a:r>
              <a:rPr lang="en-US" dirty="0"/>
              <a:t>Awareness</a:t>
            </a:r>
          </a:p>
          <a:p>
            <a:pPr>
              <a:defRPr/>
            </a:pPr>
            <a:r>
              <a:rPr lang="en-US" dirty="0"/>
              <a:t>   ______    Phonological  Memory</a:t>
            </a:r>
          </a:p>
          <a:p>
            <a:pPr>
              <a:defRPr/>
            </a:pPr>
            <a:r>
              <a:rPr lang="en-US" dirty="0"/>
              <a:t>   ______    Rapid Naming</a:t>
            </a:r>
          </a:p>
        </p:txBody>
      </p:sp>
      <p:cxnSp>
        <p:nvCxnSpPr>
          <p:cNvPr id="20" name="Straight Connector 19"/>
          <p:cNvCxnSpPr/>
          <p:nvPr/>
        </p:nvCxnSpPr>
        <p:spPr>
          <a:xfrm>
            <a:off x="7605486" y="3367314"/>
            <a:ext cx="1204685" cy="14515"/>
          </a:xfrm>
          <a:prstGeom prst="line">
            <a:avLst/>
          </a:prstGeom>
          <a:ln w="12700">
            <a:miter lim="800000"/>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8055429" y="0"/>
            <a:ext cx="1088571" cy="245837"/>
          </a:xfrm>
          <a:prstGeom prst="rect">
            <a:avLst/>
          </a:prstGeom>
          <a:noFill/>
        </p:spPr>
        <p:txBody>
          <a:bodyPr wrap="square" rtlCol="0">
            <a:spAutoFit/>
          </a:bodyPr>
          <a:lstStyle/>
          <a:p>
            <a:pPr>
              <a:lnSpc>
                <a:spcPct val="95000"/>
              </a:lnSpc>
            </a:pPr>
            <a:r>
              <a:rPr lang="en-US" sz="1050" dirty="0" smtClean="0"/>
              <a:t>Handout p.1</a:t>
            </a:r>
            <a:endParaRPr lang="en-US" sz="1050" dirty="0"/>
          </a:p>
        </p:txBody>
      </p:sp>
    </p:spTree>
  </p:cSld>
  <p:clrMapOvr>
    <a:masterClrMapping/>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95652" y="174172"/>
            <a:ext cx="8443547" cy="711200"/>
          </a:xfrm>
        </p:spPr>
        <p:txBody>
          <a:bodyPr>
            <a:normAutofit/>
          </a:bodyPr>
          <a:lstStyle/>
          <a:p>
            <a:pPr algn="ctr" eaLnBrk="1" hangingPunct="1">
              <a:defRPr/>
            </a:pPr>
            <a:r>
              <a:rPr lang="en-US" sz="3200" dirty="0" smtClean="0">
                <a:latin typeface="Rockwell" pitchFamily="18" charset="0"/>
              </a:rPr>
              <a:t>Procedures for Assessment of Dyslexia</a:t>
            </a:r>
            <a:endParaRPr lang="en-US" sz="3200" dirty="0">
              <a:latin typeface="Rockwell" pitchFamily="18" charset="0"/>
            </a:endParaRPr>
          </a:p>
        </p:txBody>
      </p:sp>
      <p:sp>
        <p:nvSpPr>
          <p:cNvPr id="24579" name="TextBox 5"/>
          <p:cNvSpPr txBox="1">
            <a:spLocks noChangeArrowheads="1"/>
          </p:cNvSpPr>
          <p:nvPr/>
        </p:nvSpPr>
        <p:spPr bwMode="auto">
          <a:xfrm>
            <a:off x="624114" y="711200"/>
            <a:ext cx="7953830" cy="5109091"/>
          </a:xfrm>
          <a:prstGeom prst="rect">
            <a:avLst/>
          </a:prstGeom>
          <a:noFill/>
          <a:ln w="9525">
            <a:noFill/>
            <a:miter lim="800000"/>
            <a:headEnd/>
            <a:tailEnd/>
          </a:ln>
        </p:spPr>
        <p:txBody>
          <a:bodyPr wrap="square">
            <a:spAutoFit/>
          </a:bodyPr>
          <a:lstStyle/>
          <a:p>
            <a:endParaRPr lang="en-US" sz="2800" dirty="0">
              <a:latin typeface="Rockwell" pitchFamily="18" charset="0"/>
            </a:endParaRPr>
          </a:p>
          <a:p>
            <a:r>
              <a:rPr lang="en-US" sz="2000" dirty="0" smtClean="0">
                <a:latin typeface="Rockwell" pitchFamily="18" charset="0"/>
              </a:rPr>
              <a:t>1) Data Gathering</a:t>
            </a:r>
          </a:p>
          <a:p>
            <a:endParaRPr lang="en-US" sz="2000" dirty="0" smtClean="0">
              <a:latin typeface="Rockwell" pitchFamily="18" charset="0"/>
            </a:endParaRPr>
          </a:p>
          <a:p>
            <a:r>
              <a:rPr lang="en-US" sz="2000" dirty="0" smtClean="0">
                <a:latin typeface="Rockwell" pitchFamily="18" charset="0"/>
              </a:rPr>
              <a:t>2) Formal Assessment</a:t>
            </a:r>
            <a:endParaRPr lang="en-US" sz="2000" dirty="0">
              <a:latin typeface="Rockwell" pitchFamily="18" charset="0"/>
            </a:endParaRPr>
          </a:p>
          <a:p>
            <a:r>
              <a:rPr lang="en-US" sz="2000" dirty="0" smtClean="0">
                <a:latin typeface="Rockwell" pitchFamily="18" charset="0"/>
              </a:rPr>
              <a:t>	Domains to Assess</a:t>
            </a:r>
          </a:p>
          <a:p>
            <a:r>
              <a:rPr lang="en-US" sz="2000" dirty="0" smtClean="0">
                <a:latin typeface="Rockwell" pitchFamily="18" charset="0"/>
              </a:rPr>
              <a:t>		Academic Skills</a:t>
            </a:r>
            <a:endParaRPr lang="en-US" sz="2000" dirty="0">
              <a:latin typeface="Rockwell" pitchFamily="18" charset="0"/>
            </a:endParaRPr>
          </a:p>
          <a:p>
            <a:r>
              <a:rPr lang="en-US" sz="2000" dirty="0" smtClean="0">
                <a:latin typeface="Rockwell" pitchFamily="18" charset="0"/>
              </a:rPr>
              <a:t>		Cognitive processes that underlie the reading 			difficulties.</a:t>
            </a:r>
          </a:p>
          <a:p>
            <a:endParaRPr lang="en-US" sz="2000" dirty="0">
              <a:latin typeface="Rockwell" pitchFamily="18" charset="0"/>
            </a:endParaRPr>
          </a:p>
          <a:p>
            <a:r>
              <a:rPr lang="en-US" sz="2000" dirty="0" smtClean="0">
                <a:latin typeface="Rockwell" pitchFamily="18" charset="0"/>
              </a:rPr>
              <a:t>3) English Language Learners</a:t>
            </a:r>
          </a:p>
          <a:p>
            <a:r>
              <a:rPr lang="en-US" sz="2000" dirty="0" smtClean="0">
                <a:latin typeface="Rockwell" pitchFamily="18" charset="0"/>
              </a:rPr>
              <a:t>	Additional Data Gathering</a:t>
            </a:r>
          </a:p>
          <a:p>
            <a:r>
              <a:rPr lang="en-US" sz="2000" dirty="0" smtClean="0">
                <a:latin typeface="Rockwell" pitchFamily="18" charset="0"/>
              </a:rPr>
              <a:t>	Additional Assessment</a:t>
            </a:r>
          </a:p>
          <a:p>
            <a:r>
              <a:rPr lang="en-US" sz="2000" dirty="0" smtClean="0">
                <a:latin typeface="Rockwell" pitchFamily="18" charset="0"/>
              </a:rPr>
              <a:t>	Interpretation</a:t>
            </a:r>
          </a:p>
          <a:p>
            <a:endParaRPr lang="en-US" sz="2000" dirty="0" smtClean="0">
              <a:latin typeface="Rockwell" pitchFamily="18" charset="0"/>
            </a:endParaRPr>
          </a:p>
          <a:p>
            <a:r>
              <a:rPr lang="en-US" sz="2000" dirty="0" smtClean="0">
                <a:latin typeface="Rockwell" pitchFamily="18" charset="0"/>
              </a:rPr>
              <a:t>4)Identification of Students with Dyslexia</a:t>
            </a:r>
          </a:p>
          <a:p>
            <a:endParaRPr lang="en-US" dirty="0">
              <a:latin typeface="Rockwell" pitchFamily="18" charset="0"/>
            </a:endParaRPr>
          </a:p>
        </p:txBody>
      </p:sp>
      <p:sp>
        <p:nvSpPr>
          <p:cNvPr id="5" name="Rectangle 4"/>
          <p:cNvSpPr/>
          <p:nvPr/>
        </p:nvSpPr>
        <p:spPr>
          <a:xfrm>
            <a:off x="4281714" y="6400800"/>
            <a:ext cx="4470400" cy="276999"/>
          </a:xfrm>
          <a:prstGeom prst="rect">
            <a:avLst/>
          </a:prstGeom>
        </p:spPr>
        <p:txBody>
          <a:bodyPr wrap="square">
            <a:spAutoFit/>
          </a:bodyPr>
          <a:lstStyle/>
          <a:p>
            <a:r>
              <a:rPr lang="en-US" sz="1200" dirty="0" smtClean="0">
                <a:latin typeface="Rockwell" pitchFamily="18" charset="0"/>
              </a:rPr>
              <a:t>Dyslexia Handbook, Revised 2007, Updated 2010,  p. 12 - 15</a:t>
            </a:r>
          </a:p>
        </p:txBody>
      </p:sp>
      <p:sp>
        <p:nvSpPr>
          <p:cNvPr id="6" name="Rectangle 5"/>
          <p:cNvSpPr/>
          <p:nvPr/>
        </p:nvSpPr>
        <p:spPr>
          <a:xfrm>
            <a:off x="7584493" y="0"/>
            <a:ext cx="1226618" cy="245837"/>
          </a:xfrm>
          <a:prstGeom prst="rect">
            <a:avLst/>
          </a:prstGeom>
        </p:spPr>
        <p:txBody>
          <a:bodyPr wrap="none">
            <a:spAutoFit/>
          </a:bodyPr>
          <a:lstStyle/>
          <a:p>
            <a:pPr>
              <a:lnSpc>
                <a:spcPct val="95000"/>
              </a:lnSpc>
            </a:pPr>
            <a:r>
              <a:rPr lang="en-US" sz="1050" dirty="0" smtClean="0"/>
              <a:t>Handout </a:t>
            </a:r>
            <a:r>
              <a:rPr lang="en-US" sz="1050" dirty="0" smtClean="0"/>
              <a:t>pp. 2 - 6</a:t>
            </a:r>
            <a:endParaRPr lang="en-US" sz="1050" dirty="0"/>
          </a:p>
        </p:txBody>
      </p:sp>
    </p:spTree>
  </p:cSld>
  <p:clrMapOvr>
    <a:masterClrMapping/>
  </p:clrMapOvr>
  <p:transition spd="med">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783770" y="812799"/>
            <a:ext cx="8069944" cy="7478970"/>
          </a:xfrm>
          <a:prstGeom prst="rect">
            <a:avLst/>
          </a:prstGeom>
          <a:noFill/>
          <a:ln w="9525">
            <a:noFill/>
            <a:miter lim="800000"/>
            <a:headEnd/>
            <a:tailEnd/>
          </a:ln>
        </p:spPr>
        <p:txBody>
          <a:bodyPr wrap="square">
            <a:spAutoFit/>
          </a:bodyPr>
          <a:lstStyle/>
          <a:p>
            <a:pPr>
              <a:defRPr/>
            </a:pPr>
            <a:r>
              <a:rPr lang="en-US" sz="2000" i="1" dirty="0">
                <a:latin typeface="Rockwell" pitchFamily="18" charset="0"/>
              </a:rPr>
              <a:t>Basic Reading/Reading Fluency</a:t>
            </a:r>
          </a:p>
          <a:p>
            <a:pPr>
              <a:defRPr/>
            </a:pPr>
            <a:endParaRPr lang="en-US" sz="2000" dirty="0">
              <a:latin typeface="Rockwell" pitchFamily="18" charset="0"/>
            </a:endParaRPr>
          </a:p>
          <a:p>
            <a:pPr>
              <a:lnSpc>
                <a:spcPct val="150000"/>
              </a:lnSpc>
              <a:defRPr/>
            </a:pPr>
            <a:r>
              <a:rPr lang="en-US" sz="2000" dirty="0">
                <a:latin typeface="Rockwell" pitchFamily="18" charset="0"/>
              </a:rPr>
              <a:t>Ga- </a:t>
            </a:r>
            <a:r>
              <a:rPr lang="en-US" sz="2000" u="sng" dirty="0">
                <a:latin typeface="Rockwell" pitchFamily="18" charset="0"/>
              </a:rPr>
              <a:t>Phonological Awareness</a:t>
            </a:r>
          </a:p>
          <a:p>
            <a:pPr lvl="1">
              <a:lnSpc>
                <a:spcPct val="150000"/>
              </a:lnSpc>
              <a:buFont typeface="Arial" pitchFamily="34" charset="0"/>
              <a:buChar char="•"/>
              <a:defRPr/>
            </a:pPr>
            <a:r>
              <a:rPr lang="en-US" sz="2000" dirty="0">
                <a:latin typeface="Rockwell" pitchFamily="18" charset="0"/>
              </a:rPr>
              <a:t> difficulty analyzing and synthesizing sound patterns</a:t>
            </a:r>
          </a:p>
          <a:p>
            <a:pPr>
              <a:lnSpc>
                <a:spcPct val="150000"/>
              </a:lnSpc>
              <a:defRPr/>
            </a:pPr>
            <a:r>
              <a:rPr lang="en-US" sz="2000" dirty="0">
                <a:latin typeface="Rockwell" pitchFamily="18" charset="0"/>
              </a:rPr>
              <a:t>Glr- </a:t>
            </a:r>
            <a:r>
              <a:rPr lang="en-US" sz="2000" u="sng" dirty="0">
                <a:latin typeface="Rockwell" pitchFamily="18" charset="0"/>
              </a:rPr>
              <a:t>Rapid Automatized  Naming</a:t>
            </a:r>
          </a:p>
          <a:p>
            <a:pPr lvl="1">
              <a:lnSpc>
                <a:spcPct val="150000"/>
              </a:lnSpc>
              <a:buFont typeface="Arial" pitchFamily="34" charset="0"/>
              <a:buChar char="•"/>
              <a:defRPr/>
            </a:pPr>
            <a:r>
              <a:rPr lang="en-US" sz="2000" dirty="0">
                <a:latin typeface="Rockwell" pitchFamily="18" charset="0"/>
              </a:rPr>
              <a:t> retaining previously learned associations, and then fluently </a:t>
            </a:r>
            <a:r>
              <a:rPr lang="en-US" sz="2000" dirty="0" smtClean="0">
                <a:latin typeface="Rockwell" pitchFamily="18" charset="0"/>
              </a:rPr>
              <a:t>	retrieving </a:t>
            </a:r>
            <a:r>
              <a:rPr lang="en-US" sz="2000" dirty="0">
                <a:latin typeface="Rockwell" pitchFamily="18" charset="0"/>
              </a:rPr>
              <a:t>such associations</a:t>
            </a:r>
          </a:p>
          <a:p>
            <a:pPr>
              <a:lnSpc>
                <a:spcPct val="150000"/>
              </a:lnSpc>
              <a:defRPr/>
            </a:pPr>
            <a:r>
              <a:rPr lang="en-US" sz="2000" dirty="0">
                <a:latin typeface="Rockwell" pitchFamily="18" charset="0"/>
              </a:rPr>
              <a:t>Gs- </a:t>
            </a:r>
            <a:r>
              <a:rPr lang="en-US" sz="2000" u="sng" dirty="0">
                <a:latin typeface="Rockwell" pitchFamily="18" charset="0"/>
              </a:rPr>
              <a:t>Perceptual Speed</a:t>
            </a:r>
          </a:p>
          <a:p>
            <a:pPr lvl="1">
              <a:lnSpc>
                <a:spcPct val="150000"/>
              </a:lnSpc>
              <a:buFont typeface="Arial" pitchFamily="34" charset="0"/>
              <a:buChar char="•"/>
              <a:defRPr/>
            </a:pPr>
            <a:r>
              <a:rPr lang="en-US" sz="2000" dirty="0">
                <a:latin typeface="Rockwell" pitchFamily="18" charset="0"/>
              </a:rPr>
              <a:t> rapidly processing visual symbols</a:t>
            </a:r>
          </a:p>
          <a:p>
            <a:pPr>
              <a:lnSpc>
                <a:spcPct val="150000"/>
              </a:lnSpc>
              <a:defRPr/>
            </a:pPr>
            <a:r>
              <a:rPr lang="en-US" sz="2000" dirty="0">
                <a:latin typeface="Rockwell" pitchFamily="18" charset="0"/>
              </a:rPr>
              <a:t>Gsm- </a:t>
            </a:r>
            <a:r>
              <a:rPr lang="en-US" sz="2000" u="sng" dirty="0">
                <a:latin typeface="Rockwell" pitchFamily="18" charset="0"/>
              </a:rPr>
              <a:t>Phonological Memory</a:t>
            </a:r>
          </a:p>
          <a:p>
            <a:pPr lvl="1">
              <a:lnSpc>
                <a:spcPct val="150000"/>
              </a:lnSpc>
              <a:buFont typeface="Arial" pitchFamily="34" charset="0"/>
              <a:buChar char="•"/>
              <a:defRPr/>
            </a:pPr>
            <a:r>
              <a:rPr lang="en-US" sz="2000" dirty="0">
                <a:latin typeface="Rockwell" pitchFamily="18" charset="0"/>
              </a:rPr>
              <a:t> difficulty recalling sequences and following directions</a:t>
            </a:r>
          </a:p>
          <a:p>
            <a:pPr>
              <a:lnSpc>
                <a:spcPct val="150000"/>
              </a:lnSpc>
              <a:defRPr/>
            </a:pPr>
            <a:r>
              <a:rPr lang="en-US" sz="2000" dirty="0">
                <a:latin typeface="Rockwell" pitchFamily="18" charset="0"/>
              </a:rPr>
              <a:t>Gc- </a:t>
            </a:r>
            <a:r>
              <a:rPr lang="en-US" sz="2000" u="sng" dirty="0">
                <a:latin typeface="Rockwell" pitchFamily="18" charset="0"/>
              </a:rPr>
              <a:t>General Information/Lexical Knowledge</a:t>
            </a:r>
          </a:p>
          <a:p>
            <a:pPr lvl="1">
              <a:lnSpc>
                <a:spcPct val="150000"/>
              </a:lnSpc>
              <a:buFont typeface="Arial" pitchFamily="34" charset="0"/>
              <a:buChar char="•"/>
              <a:defRPr/>
            </a:pPr>
            <a:r>
              <a:rPr lang="en-US" sz="2000" dirty="0">
                <a:latin typeface="Rockwell" pitchFamily="18" charset="0"/>
              </a:rPr>
              <a:t> difficulty with word reasoning and learning vocabulary </a:t>
            </a:r>
          </a:p>
          <a:p>
            <a:pPr>
              <a:lnSpc>
                <a:spcPct val="150000"/>
              </a:lnSpc>
              <a:defRPr/>
            </a:pPr>
            <a:r>
              <a:rPr lang="en-US" sz="2000" dirty="0"/>
              <a:t> </a:t>
            </a:r>
          </a:p>
          <a:p>
            <a:pPr>
              <a:defRPr/>
            </a:pPr>
            <a:r>
              <a:rPr lang="en-US" dirty="0"/>
              <a:t>	 	 </a:t>
            </a:r>
            <a:endParaRPr lang="en-US" sz="1050" dirty="0"/>
          </a:p>
          <a:p>
            <a:pPr>
              <a:defRPr/>
            </a:pPr>
            <a:r>
              <a:rPr lang="en-US" dirty="0"/>
              <a:t>	</a:t>
            </a:r>
            <a:endParaRPr lang="en-US" sz="1050" dirty="0"/>
          </a:p>
          <a:p>
            <a:pPr>
              <a:defRPr/>
            </a:pPr>
            <a:endParaRPr lang="en-US" sz="4400" dirty="0"/>
          </a:p>
        </p:txBody>
      </p:sp>
      <p:sp>
        <p:nvSpPr>
          <p:cNvPr id="21507" name="TextBox 4"/>
          <p:cNvSpPr txBox="1">
            <a:spLocks noChangeArrowheads="1"/>
          </p:cNvSpPr>
          <p:nvPr/>
        </p:nvSpPr>
        <p:spPr bwMode="auto">
          <a:xfrm>
            <a:off x="739775" y="0"/>
            <a:ext cx="7518400" cy="861774"/>
          </a:xfrm>
          <a:prstGeom prst="rect">
            <a:avLst/>
          </a:prstGeom>
          <a:noFill/>
          <a:ln w="9525">
            <a:noFill/>
            <a:miter lim="800000"/>
            <a:headEnd/>
            <a:tailEnd/>
          </a:ln>
        </p:spPr>
        <p:txBody>
          <a:bodyPr>
            <a:spAutoFit/>
          </a:bodyPr>
          <a:lstStyle/>
          <a:p>
            <a:r>
              <a:rPr lang="en-US" sz="3200" b="1" dirty="0">
                <a:solidFill>
                  <a:schemeClr val="accent2"/>
                </a:solidFill>
                <a:latin typeface="Rockwell" pitchFamily="18" charset="0"/>
              </a:rPr>
              <a:t>Linking G’s to Reading Difficulties</a:t>
            </a:r>
          </a:p>
          <a:p>
            <a:endParaRPr lang="en-US" dirty="0"/>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1886" y="537029"/>
            <a:ext cx="8534400" cy="6320972"/>
          </a:xfrm>
        </p:spPr>
        <p:txBody>
          <a:bodyPr>
            <a:normAutofit fontScale="62500" lnSpcReduction="20000"/>
          </a:bodyPr>
          <a:lstStyle/>
          <a:p>
            <a:pPr lvl="1">
              <a:buNone/>
            </a:pPr>
            <a:endParaRPr lang="en-US" sz="3200" dirty="0" smtClean="0">
              <a:latin typeface="Rockwell" pitchFamily="18" charset="0"/>
            </a:endParaRPr>
          </a:p>
          <a:p>
            <a:pPr>
              <a:buNone/>
            </a:pPr>
            <a:r>
              <a:rPr lang="en-US" sz="3200" dirty="0" smtClean="0">
                <a:latin typeface="Rockwell" pitchFamily="18" charset="0"/>
              </a:rPr>
              <a:t>NOT: A primary problem in reading comprehension. </a:t>
            </a:r>
          </a:p>
          <a:p>
            <a:pPr>
              <a:buNone/>
            </a:pPr>
            <a:r>
              <a:rPr lang="en-US" sz="3200" dirty="0" smtClean="0">
                <a:latin typeface="Rockwell" pitchFamily="18" charset="0"/>
              </a:rPr>
              <a:t>		</a:t>
            </a:r>
            <a:r>
              <a:rPr lang="en-US" sz="3200" i="1" dirty="0" smtClean="0">
                <a:latin typeface="Rockwell" pitchFamily="18" charset="0"/>
              </a:rPr>
              <a:t>Individuals who have specific reading comprehension problems </a:t>
            </a:r>
            <a:r>
              <a:rPr lang="en-US" sz="3200" i="1" u="sng" dirty="0" smtClean="0">
                <a:latin typeface="Rockwell" pitchFamily="18" charset="0"/>
              </a:rPr>
              <a:t>in the presence of good decoding skills</a:t>
            </a:r>
            <a:r>
              <a:rPr lang="en-US" sz="3200" i="1" dirty="0" smtClean="0">
                <a:latin typeface="Rockwell" pitchFamily="18" charset="0"/>
              </a:rPr>
              <a:t>, do not meet criteria for dyslexia. Such individuals typically are found to have poor oral language (as in communication disorders</a:t>
            </a:r>
            <a:r>
              <a:rPr lang="en-US" sz="3200" b="1" i="1" dirty="0" smtClean="0">
                <a:latin typeface="Rockwell" pitchFamily="18" charset="0"/>
              </a:rPr>
              <a:t>).</a:t>
            </a:r>
            <a:endParaRPr lang="en-US" sz="3200" i="1" dirty="0" smtClean="0">
              <a:latin typeface="Rockwell" pitchFamily="18" charset="0"/>
            </a:endParaRPr>
          </a:p>
          <a:p>
            <a:pPr>
              <a:buNone/>
            </a:pPr>
            <a:r>
              <a:rPr lang="en-US" sz="3200" dirty="0" smtClean="0">
                <a:latin typeface="Rockwell" pitchFamily="18" charset="0"/>
              </a:rPr>
              <a:t>NOT:  A primary language comprehension problem. </a:t>
            </a:r>
          </a:p>
          <a:p>
            <a:pPr>
              <a:buNone/>
            </a:pPr>
            <a:r>
              <a:rPr lang="en-US" sz="3200" dirty="0" smtClean="0">
                <a:latin typeface="Rockwell" pitchFamily="18" charset="0"/>
              </a:rPr>
              <a:t>		</a:t>
            </a:r>
            <a:r>
              <a:rPr lang="en-US" sz="3200" i="1" dirty="0" smtClean="0">
                <a:latin typeface="Rockwell" pitchFamily="18" charset="0"/>
              </a:rPr>
              <a:t>In individuals with dyslexia, listening comprehension is typically higher than basic reading skills and reading comprehension.</a:t>
            </a:r>
          </a:p>
          <a:p>
            <a:pPr>
              <a:buNone/>
            </a:pPr>
            <a:r>
              <a:rPr lang="en-US" sz="3200" dirty="0" smtClean="0">
                <a:latin typeface="Rockwell" pitchFamily="18" charset="0"/>
              </a:rPr>
              <a:t>NOT:</a:t>
            </a:r>
          </a:p>
          <a:p>
            <a:pPr lvl="1">
              <a:buNone/>
            </a:pPr>
            <a:r>
              <a:rPr lang="en-US" sz="3200" dirty="0" smtClean="0">
                <a:latin typeface="Rockwell" pitchFamily="18" charset="0"/>
              </a:rPr>
              <a:t>Primary problem in attention or behavior.</a:t>
            </a:r>
          </a:p>
          <a:p>
            <a:pPr lvl="1">
              <a:buNone/>
            </a:pPr>
            <a:r>
              <a:rPr lang="en-US" sz="3200" dirty="0" smtClean="0">
                <a:latin typeface="Rockwell" pitchFamily="18" charset="0"/>
              </a:rPr>
              <a:t>Poor vision or hearing.</a:t>
            </a:r>
          </a:p>
          <a:p>
            <a:pPr lvl="1">
              <a:buNone/>
            </a:pPr>
            <a:r>
              <a:rPr lang="en-US" sz="3200" dirty="0" smtClean="0">
                <a:latin typeface="Rockwell" pitchFamily="18" charset="0"/>
              </a:rPr>
              <a:t>Autism.</a:t>
            </a:r>
          </a:p>
          <a:p>
            <a:pPr lvl="1">
              <a:buNone/>
            </a:pPr>
            <a:r>
              <a:rPr lang="en-US" sz="3200" dirty="0" smtClean="0">
                <a:latin typeface="Rockwell" pitchFamily="18" charset="0"/>
              </a:rPr>
              <a:t>Limited intelligence.</a:t>
            </a:r>
          </a:p>
          <a:p>
            <a:pPr lvl="1">
              <a:buNone/>
            </a:pPr>
            <a:r>
              <a:rPr lang="en-US" sz="3200" dirty="0" smtClean="0">
                <a:latin typeface="Rockwell" pitchFamily="18" charset="0"/>
              </a:rPr>
              <a:t>Lack of appropriate instruction or limited educational opportunity. </a:t>
            </a:r>
          </a:p>
          <a:p>
            <a:pPr lvl="1">
              <a:buNone/>
            </a:pPr>
            <a:r>
              <a:rPr lang="en-US" sz="3200" dirty="0" smtClean="0">
                <a:latin typeface="Rockwell" pitchFamily="18" charset="0"/>
              </a:rPr>
              <a:t>Primarily due to English as a second language.</a:t>
            </a:r>
          </a:p>
          <a:p>
            <a:endParaRPr lang="en-US" dirty="0"/>
          </a:p>
        </p:txBody>
      </p:sp>
      <p:sp>
        <p:nvSpPr>
          <p:cNvPr id="3" name="Title 2"/>
          <p:cNvSpPr>
            <a:spLocks noGrp="1"/>
          </p:cNvSpPr>
          <p:nvPr>
            <p:ph type="title"/>
          </p:nvPr>
        </p:nvSpPr>
        <p:spPr>
          <a:xfrm>
            <a:off x="780143" y="0"/>
            <a:ext cx="7620000" cy="1393371"/>
          </a:xfrm>
        </p:spPr>
        <p:txBody>
          <a:bodyPr>
            <a:normAutofit/>
          </a:bodyPr>
          <a:lstStyle/>
          <a:p>
            <a:pPr lvl="0"/>
            <a:r>
              <a:rPr lang="en-US" sz="3600" b="1" dirty="0" smtClean="0">
                <a:latin typeface="Rockwell" pitchFamily="18" charset="0"/>
              </a:rPr>
              <a:t>What Dyslexia </a:t>
            </a:r>
            <a:r>
              <a:rPr lang="en-US" sz="3600" b="1" smtClean="0">
                <a:latin typeface="Rockwell" pitchFamily="18" charset="0"/>
              </a:rPr>
              <a:t>is Not!!</a:t>
            </a:r>
            <a:r>
              <a:rPr lang="en-US" dirty="0" smtClean="0"/>
              <a:t/>
            </a:r>
            <a:br>
              <a:rPr lang="en-US" dirty="0" smtClean="0"/>
            </a:b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idx="4294967295"/>
          </p:nvPr>
        </p:nvSpPr>
        <p:spPr>
          <a:xfrm>
            <a:off x="420914" y="274638"/>
            <a:ext cx="8723086" cy="654276"/>
          </a:xfrm>
        </p:spPr>
        <p:txBody>
          <a:bodyPr>
            <a:normAutofit/>
          </a:bodyPr>
          <a:lstStyle/>
          <a:p>
            <a:pPr eaLnBrk="1" fontAlgn="auto" hangingPunct="1">
              <a:spcAft>
                <a:spcPts val="0"/>
              </a:spcAft>
              <a:defRPr/>
            </a:pPr>
            <a:r>
              <a:rPr lang="en-US" sz="3600" b="1" dirty="0" smtClean="0">
                <a:latin typeface="Rockwell" pitchFamily="18" charset="0"/>
              </a:rPr>
              <a:t>Data Gathering includes:</a:t>
            </a:r>
          </a:p>
        </p:txBody>
      </p:sp>
      <p:sp>
        <p:nvSpPr>
          <p:cNvPr id="25603" name="Rectangle 4"/>
          <p:cNvSpPr>
            <a:spLocks noGrp="1" noChangeArrowheads="1"/>
          </p:cNvSpPr>
          <p:nvPr>
            <p:ph sz="half" idx="4294967295"/>
          </p:nvPr>
        </p:nvSpPr>
        <p:spPr>
          <a:xfrm>
            <a:off x="595086" y="1262743"/>
            <a:ext cx="3556000" cy="5061857"/>
          </a:xfrm>
        </p:spPr>
        <p:txBody>
          <a:bodyPr>
            <a:normAutofit/>
          </a:bodyPr>
          <a:lstStyle/>
          <a:p>
            <a:pPr eaLnBrk="1" hangingPunct="1"/>
            <a:r>
              <a:rPr lang="en-US" sz="2400" dirty="0" smtClean="0">
                <a:latin typeface="Rockwell" pitchFamily="18" charset="0"/>
              </a:rPr>
              <a:t>Vision/hearing</a:t>
            </a:r>
          </a:p>
          <a:p>
            <a:pPr eaLnBrk="1" hangingPunct="1"/>
            <a:r>
              <a:rPr lang="en-US" sz="2400" dirty="0" smtClean="0">
                <a:latin typeface="Rockwell" pitchFamily="18" charset="0"/>
              </a:rPr>
              <a:t>Teacher reports</a:t>
            </a:r>
          </a:p>
          <a:p>
            <a:pPr eaLnBrk="1" hangingPunct="1"/>
            <a:r>
              <a:rPr lang="en-US" sz="2400" dirty="0" smtClean="0">
                <a:latin typeface="Rockwell" pitchFamily="18" charset="0"/>
              </a:rPr>
              <a:t>Basal series reading assessments</a:t>
            </a:r>
          </a:p>
          <a:p>
            <a:pPr eaLnBrk="1" hangingPunct="1"/>
            <a:r>
              <a:rPr lang="en-US" sz="2400" dirty="0" smtClean="0">
                <a:latin typeface="Rockwell" pitchFamily="18" charset="0"/>
              </a:rPr>
              <a:t>Accommodations</a:t>
            </a:r>
          </a:p>
          <a:p>
            <a:pPr eaLnBrk="1" hangingPunct="1"/>
            <a:r>
              <a:rPr lang="en-US" sz="2400" dirty="0" smtClean="0">
                <a:latin typeface="Rockwell" pitchFamily="18" charset="0"/>
              </a:rPr>
              <a:t>Academic progress reports</a:t>
            </a:r>
          </a:p>
          <a:p>
            <a:pPr eaLnBrk="1" hangingPunct="1"/>
            <a:r>
              <a:rPr lang="en-US" dirty="0" smtClean="0">
                <a:latin typeface="Rockwell" pitchFamily="18" charset="0"/>
              </a:rPr>
              <a:t>Gifted/Talented assessments</a:t>
            </a:r>
            <a:endParaRPr lang="en-US" sz="2400" dirty="0" smtClean="0">
              <a:latin typeface="Rockwell" pitchFamily="18" charset="0"/>
            </a:endParaRPr>
          </a:p>
        </p:txBody>
      </p:sp>
      <p:sp>
        <p:nvSpPr>
          <p:cNvPr id="25604" name="Rectangle 5"/>
          <p:cNvSpPr>
            <a:spLocks noGrp="1" noChangeArrowheads="1"/>
          </p:cNvSpPr>
          <p:nvPr>
            <p:ph sz="half" idx="4294967295"/>
          </p:nvPr>
        </p:nvSpPr>
        <p:spPr>
          <a:xfrm>
            <a:off x="4412343" y="1248229"/>
            <a:ext cx="3976915" cy="4920341"/>
          </a:xfrm>
        </p:spPr>
        <p:txBody>
          <a:bodyPr>
            <a:noAutofit/>
          </a:bodyPr>
          <a:lstStyle/>
          <a:p>
            <a:pPr eaLnBrk="1" hangingPunct="1"/>
            <a:r>
              <a:rPr lang="en-US" dirty="0" smtClean="0">
                <a:latin typeface="Rockwell" pitchFamily="18" charset="0"/>
              </a:rPr>
              <a:t>Samples of school work</a:t>
            </a:r>
          </a:p>
          <a:p>
            <a:pPr eaLnBrk="1" hangingPunct="1"/>
            <a:r>
              <a:rPr lang="en-US" dirty="0" smtClean="0">
                <a:latin typeface="Rockwell" pitchFamily="18" charset="0"/>
              </a:rPr>
              <a:t>Parent conferences</a:t>
            </a:r>
          </a:p>
          <a:p>
            <a:pPr eaLnBrk="1" hangingPunct="1"/>
            <a:r>
              <a:rPr lang="en-US" dirty="0" smtClean="0">
                <a:latin typeface="Rockwell" pitchFamily="18" charset="0"/>
              </a:rPr>
              <a:t>Testing for LEP</a:t>
            </a:r>
          </a:p>
          <a:p>
            <a:pPr eaLnBrk="1" hangingPunct="1"/>
            <a:r>
              <a:rPr lang="en-US" dirty="0" smtClean="0">
                <a:latin typeface="Rockwell" pitchFamily="18" charset="0"/>
              </a:rPr>
              <a:t>Speech/language (referral process)</a:t>
            </a:r>
          </a:p>
          <a:p>
            <a:pPr eaLnBrk="1" hangingPunct="1"/>
            <a:r>
              <a:rPr lang="en-US" dirty="0" smtClean="0">
                <a:latin typeface="Rockwell" pitchFamily="18" charset="0"/>
              </a:rPr>
              <a:t>K-2 reading instrument</a:t>
            </a:r>
          </a:p>
          <a:p>
            <a:pPr eaLnBrk="1" hangingPunct="1"/>
            <a:r>
              <a:rPr lang="en-US" dirty="0" smtClean="0">
                <a:latin typeface="Rockwell" pitchFamily="18" charset="0"/>
              </a:rPr>
              <a:t>State assessment results</a:t>
            </a:r>
          </a:p>
          <a:p>
            <a:pPr eaLnBrk="1" hangingPunct="1"/>
            <a:r>
              <a:rPr lang="en-US" dirty="0" smtClean="0">
                <a:latin typeface="Rockwell" pitchFamily="18" charset="0"/>
              </a:rPr>
              <a:t>Universal screening</a:t>
            </a:r>
          </a:p>
        </p:txBody>
      </p:sp>
      <p:sp>
        <p:nvSpPr>
          <p:cNvPr id="7" name="Rectangle 6"/>
          <p:cNvSpPr/>
          <p:nvPr/>
        </p:nvSpPr>
        <p:spPr>
          <a:xfrm>
            <a:off x="4615542" y="6371771"/>
            <a:ext cx="4238172" cy="276999"/>
          </a:xfrm>
          <a:prstGeom prst="rect">
            <a:avLst/>
          </a:prstGeom>
        </p:spPr>
        <p:txBody>
          <a:bodyPr wrap="square">
            <a:spAutoFit/>
          </a:bodyPr>
          <a:lstStyle/>
          <a:p>
            <a:r>
              <a:rPr lang="en-US" sz="1200" dirty="0" smtClean="0">
                <a:latin typeface="Rockwell" pitchFamily="18" charset="0"/>
              </a:rPr>
              <a:t>Dyslexia Handbook, Revised 2007, Updated 2010,  p. 13</a:t>
            </a:r>
            <a:endParaRPr lang="en-US" sz="12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a:xfrm>
            <a:off x="442452" y="275772"/>
            <a:ext cx="8229600" cy="1378858"/>
          </a:xfrm>
        </p:spPr>
        <p:txBody>
          <a:bodyPr/>
          <a:lstStyle/>
          <a:p>
            <a:pPr algn="ctr" eaLnBrk="1" fontAlgn="auto" hangingPunct="1">
              <a:spcAft>
                <a:spcPts val="0"/>
              </a:spcAft>
              <a:defRPr/>
            </a:pPr>
            <a:r>
              <a:rPr lang="en-US" dirty="0" smtClean="0">
                <a:latin typeface="Rockwell" pitchFamily="18" charset="0"/>
              </a:rPr>
              <a:t>Formal Assessment</a:t>
            </a:r>
          </a:p>
        </p:txBody>
      </p:sp>
      <p:pic>
        <p:nvPicPr>
          <p:cNvPr id="8194" name="Picture 2" descr="C:\Documents and Settings\buchanan\Local Settings\Temporary Internet Files\Content.IE5\ZVS56QOR\MP900442494[1].jpg"/>
          <p:cNvPicPr>
            <a:picLocks noChangeAspect="1" noChangeArrowheads="1"/>
          </p:cNvPicPr>
          <p:nvPr/>
        </p:nvPicPr>
        <p:blipFill>
          <a:blip r:embed="rId3" cstate="print"/>
          <a:srcRect/>
          <a:stretch>
            <a:fillRect/>
          </a:stretch>
        </p:blipFill>
        <p:spPr bwMode="auto">
          <a:xfrm>
            <a:off x="2819678" y="1915885"/>
            <a:ext cx="3145694" cy="4732460"/>
          </a:xfrm>
          <a:prstGeom prst="rect">
            <a:avLst/>
          </a:prstGeom>
          <a:noFill/>
        </p:spPr>
      </p:pic>
    </p:spTree>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latin typeface="Rockwell" pitchFamily="18" charset="0"/>
              </a:rPr>
              <a:t>“The diagnosis of dyslexia is as precise and scientifically informed as almost any diagnosis in medicine… In the case of dyslexia, our knowledge of the phonologic weakness and its impact across the lifespan now allows us to make a remarkably informed clinical judgment with a high degree of confidence. In fact, there are times when I wish other diagnoses in medicine could be made with the same degree of precision.”   </a:t>
            </a:r>
            <a:r>
              <a:rPr lang="en-US" i="1" dirty="0" smtClean="0">
                <a:latin typeface="Rockwell" pitchFamily="18" charset="0"/>
              </a:rPr>
              <a:t> </a:t>
            </a:r>
          </a:p>
          <a:p>
            <a:pPr>
              <a:buNone/>
            </a:pPr>
            <a:endParaRPr lang="en-US" sz="1200" i="1" dirty="0" smtClean="0"/>
          </a:p>
          <a:p>
            <a:pPr>
              <a:buNone/>
            </a:pPr>
            <a:r>
              <a:rPr lang="en-US" sz="1200" i="1" dirty="0" smtClean="0"/>
              <a:t>				</a:t>
            </a:r>
            <a:r>
              <a:rPr lang="en-US" sz="1200" i="1" dirty="0" smtClean="0">
                <a:latin typeface="Rockwell" pitchFamily="18" charset="0"/>
              </a:rPr>
              <a:t>(</a:t>
            </a:r>
            <a:r>
              <a:rPr lang="en-US" sz="1200" i="1" dirty="0" err="1" smtClean="0">
                <a:latin typeface="Rockwell" pitchFamily="18" charset="0"/>
              </a:rPr>
              <a:t>Shaywitz</a:t>
            </a:r>
            <a:r>
              <a:rPr lang="en-US" sz="1200" i="1" dirty="0" smtClean="0">
                <a:latin typeface="Rockwell" pitchFamily="18" charset="0"/>
              </a:rPr>
              <a:t>, S., Overcoming dyslexia,  2003, p. 165)</a:t>
            </a:r>
            <a:endParaRPr lang="en-US" sz="1200" dirty="0" smtClean="0">
              <a:latin typeface="Rockwell" pitchFamily="18" charset="0"/>
            </a:endParaRPr>
          </a:p>
          <a:p>
            <a:endParaRPr lang="en-US" dirty="0"/>
          </a:p>
        </p:txBody>
      </p:sp>
      <p:sp>
        <p:nvSpPr>
          <p:cNvPr id="3" name="Title 2"/>
          <p:cNvSpPr>
            <a:spLocks noGrp="1"/>
          </p:cNvSpPr>
          <p:nvPr>
            <p:ph type="title"/>
          </p:nvPr>
        </p:nvSpPr>
        <p:spPr>
          <a:xfrm>
            <a:off x="838200" y="377370"/>
            <a:ext cx="7620000" cy="1095829"/>
          </a:xfrm>
        </p:spPr>
        <p:txBody>
          <a:bodyPr>
            <a:normAutofit fontScale="90000"/>
          </a:bodyPr>
          <a:lstStyle/>
          <a:p>
            <a:r>
              <a:rPr lang="en-US" b="1" dirty="0" smtClean="0">
                <a:latin typeface="Rockwell" pitchFamily="18" charset="0"/>
              </a:rPr>
              <a:t>Diagnosis of Dyslexia</a:t>
            </a:r>
            <a:r>
              <a:rPr lang="en-US" dirty="0" smtClean="0"/>
              <a:t/>
            </a:r>
            <a:br>
              <a:rPr lang="en-US" dirty="0" smtClean="0"/>
            </a:br>
            <a:endParaRPr lang="en-US" dirty="0"/>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682171" y="1173163"/>
            <a:ext cx="8022092" cy="4525962"/>
          </a:xfrm>
        </p:spPr>
        <p:txBody>
          <a:bodyPr>
            <a:normAutofit fontScale="92500" lnSpcReduction="10000"/>
          </a:bodyPr>
          <a:lstStyle/>
          <a:p>
            <a:pPr>
              <a:buFont typeface="Wingdings 3" pitchFamily="18" charset="2"/>
              <a:buNone/>
            </a:pPr>
            <a:r>
              <a:rPr lang="en-US" sz="2800" b="1" dirty="0" smtClean="0">
                <a:latin typeface="Rockwell" pitchFamily="18" charset="0"/>
              </a:rPr>
              <a:t>Academic Skills:</a:t>
            </a:r>
          </a:p>
          <a:p>
            <a:pPr>
              <a:lnSpc>
                <a:spcPct val="150000"/>
              </a:lnSpc>
            </a:pPr>
            <a:r>
              <a:rPr lang="en-US" sz="2400" dirty="0" smtClean="0">
                <a:latin typeface="Rockwell" pitchFamily="18" charset="0"/>
              </a:rPr>
              <a:t>Letter knowledge (name and associated sound)</a:t>
            </a:r>
          </a:p>
          <a:p>
            <a:pPr>
              <a:lnSpc>
                <a:spcPct val="150000"/>
              </a:lnSpc>
            </a:pPr>
            <a:r>
              <a:rPr lang="en-US" sz="2400" dirty="0" smtClean="0">
                <a:latin typeface="Rockwell" pitchFamily="18" charset="0"/>
              </a:rPr>
              <a:t>Reading real and nonsense words in isolation (decoding)</a:t>
            </a:r>
          </a:p>
          <a:p>
            <a:pPr>
              <a:lnSpc>
                <a:spcPct val="150000"/>
              </a:lnSpc>
            </a:pPr>
            <a:r>
              <a:rPr lang="en-US" sz="2400" dirty="0" smtClean="0">
                <a:latin typeface="Rockwell" pitchFamily="18" charset="0"/>
              </a:rPr>
              <a:t>Reading fluency (both rate and accuracy should be measured)</a:t>
            </a:r>
          </a:p>
          <a:p>
            <a:pPr>
              <a:lnSpc>
                <a:spcPct val="150000"/>
              </a:lnSpc>
            </a:pPr>
            <a:r>
              <a:rPr lang="en-US" sz="2400" dirty="0" smtClean="0">
                <a:latin typeface="Rockwell" pitchFamily="18" charset="0"/>
              </a:rPr>
              <a:t>Reading Comprehension</a:t>
            </a:r>
          </a:p>
          <a:p>
            <a:pPr>
              <a:lnSpc>
                <a:spcPct val="150000"/>
              </a:lnSpc>
            </a:pPr>
            <a:r>
              <a:rPr lang="en-US" sz="2400" dirty="0" smtClean="0">
                <a:latin typeface="Rockwell" pitchFamily="18" charset="0"/>
              </a:rPr>
              <a:t>Written Spelling</a:t>
            </a:r>
          </a:p>
        </p:txBody>
      </p:sp>
      <p:sp>
        <p:nvSpPr>
          <p:cNvPr id="3" name="Title 2"/>
          <p:cNvSpPr>
            <a:spLocks noGrp="1"/>
          </p:cNvSpPr>
          <p:nvPr>
            <p:ph type="title"/>
          </p:nvPr>
        </p:nvSpPr>
        <p:spPr>
          <a:xfrm>
            <a:off x="457200" y="274639"/>
            <a:ext cx="8229600" cy="516670"/>
          </a:xfrm>
        </p:spPr>
        <p:txBody>
          <a:bodyPr>
            <a:normAutofit fontScale="90000"/>
          </a:bodyPr>
          <a:lstStyle/>
          <a:p>
            <a:pPr algn="ctr">
              <a:defRPr/>
            </a:pPr>
            <a:r>
              <a:rPr lang="en-US" dirty="0" smtClean="0">
                <a:latin typeface="Rockwell" pitchFamily="18" charset="0"/>
              </a:rPr>
              <a:t>Domains to Assess</a:t>
            </a:r>
            <a:endParaRPr lang="en-US" dirty="0">
              <a:latin typeface="Rockwell" pitchFamily="18" charset="0"/>
            </a:endParaRPr>
          </a:p>
        </p:txBody>
      </p:sp>
      <p:sp>
        <p:nvSpPr>
          <p:cNvPr id="27653" name="TextBox 4"/>
          <p:cNvSpPr txBox="1">
            <a:spLocks noChangeArrowheads="1"/>
          </p:cNvSpPr>
          <p:nvPr/>
        </p:nvSpPr>
        <p:spPr bwMode="auto">
          <a:xfrm>
            <a:off x="4847771" y="6400800"/>
            <a:ext cx="4034973" cy="430887"/>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14</a:t>
            </a:r>
          </a:p>
          <a:p>
            <a:endParaRPr lang="en-US" sz="1000" dirty="0"/>
          </a:p>
        </p:txBody>
      </p:sp>
    </p:spTree>
  </p:cSld>
  <p:clrMapOvr>
    <a:masterClrMapping/>
  </p:clrMapOvr>
  <p:transition spd="med">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p:cNvSpPr>
            <a:spLocks noGrp="1"/>
          </p:cNvSpPr>
          <p:nvPr>
            <p:ph idx="1"/>
          </p:nvPr>
        </p:nvSpPr>
        <p:spPr>
          <a:xfrm>
            <a:off x="474663" y="1173163"/>
            <a:ext cx="8229600" cy="4525962"/>
          </a:xfrm>
        </p:spPr>
        <p:txBody>
          <a:bodyPr>
            <a:normAutofit fontScale="92500" lnSpcReduction="10000"/>
          </a:bodyPr>
          <a:lstStyle/>
          <a:p>
            <a:pPr>
              <a:buFont typeface="Wingdings 3" pitchFamily="18" charset="2"/>
              <a:buNone/>
            </a:pPr>
            <a:r>
              <a:rPr lang="en-US" sz="2800" b="1" dirty="0" smtClean="0">
                <a:latin typeface="Rockwell" pitchFamily="18" charset="0"/>
              </a:rPr>
              <a:t>Cognitive Processes:</a:t>
            </a:r>
          </a:p>
          <a:p>
            <a:pPr>
              <a:lnSpc>
                <a:spcPct val="150000"/>
              </a:lnSpc>
            </a:pPr>
            <a:r>
              <a:rPr lang="en-US" sz="2400" b="1" dirty="0" smtClean="0">
                <a:latin typeface="Rockwell" pitchFamily="18" charset="0"/>
              </a:rPr>
              <a:t>Phonological/phonemic awareness </a:t>
            </a:r>
            <a:r>
              <a:rPr lang="en-US" sz="2400" dirty="0" smtClean="0">
                <a:latin typeface="Rockwell" pitchFamily="18" charset="0"/>
              </a:rPr>
              <a:t>- Awareness of, and access to the sound structure of oral language.</a:t>
            </a:r>
          </a:p>
          <a:p>
            <a:pPr lvl="1">
              <a:lnSpc>
                <a:spcPct val="150000"/>
              </a:lnSpc>
            </a:pPr>
            <a:r>
              <a:rPr lang="en-US" sz="2000" dirty="0" smtClean="0">
                <a:latin typeface="Rockwell" pitchFamily="18" charset="0"/>
              </a:rPr>
              <a:t>The ability to notice and identify the individual sounds in spoken words.</a:t>
            </a:r>
          </a:p>
          <a:p>
            <a:pPr lvl="1">
              <a:lnSpc>
                <a:spcPct val="150000"/>
              </a:lnSpc>
              <a:buFont typeface="Verdana" pitchFamily="34" charset="0"/>
              <a:buNone/>
            </a:pPr>
            <a:endParaRPr lang="en-US" sz="2000" dirty="0" smtClean="0">
              <a:latin typeface="Rockwell" pitchFamily="18" charset="0"/>
            </a:endParaRPr>
          </a:p>
          <a:p>
            <a:pPr>
              <a:lnSpc>
                <a:spcPct val="150000"/>
              </a:lnSpc>
            </a:pPr>
            <a:r>
              <a:rPr lang="en-US" sz="2400" b="1" dirty="0" smtClean="0">
                <a:latin typeface="Rockwell" pitchFamily="18" charset="0"/>
              </a:rPr>
              <a:t>Rapid naming </a:t>
            </a:r>
            <a:r>
              <a:rPr lang="en-US" sz="2400" dirty="0" smtClean="0">
                <a:latin typeface="Rockwell" pitchFamily="18" charset="0"/>
              </a:rPr>
              <a:t>- Retrieval of phonological information from long term memory</a:t>
            </a:r>
          </a:p>
        </p:txBody>
      </p:sp>
      <p:sp>
        <p:nvSpPr>
          <p:cNvPr id="3" name="Title 2"/>
          <p:cNvSpPr>
            <a:spLocks noGrp="1"/>
          </p:cNvSpPr>
          <p:nvPr>
            <p:ph type="title"/>
          </p:nvPr>
        </p:nvSpPr>
        <p:spPr>
          <a:xfrm>
            <a:off x="457200" y="274639"/>
            <a:ext cx="8229600" cy="516670"/>
          </a:xfrm>
        </p:spPr>
        <p:txBody>
          <a:bodyPr>
            <a:normAutofit fontScale="90000"/>
          </a:bodyPr>
          <a:lstStyle/>
          <a:p>
            <a:pPr algn="ctr">
              <a:defRPr/>
            </a:pPr>
            <a:r>
              <a:rPr lang="en-US" dirty="0" smtClean="0">
                <a:latin typeface="Rockwell" pitchFamily="18" charset="0"/>
              </a:rPr>
              <a:t>Domains to Assess</a:t>
            </a:r>
            <a:endParaRPr lang="en-US" dirty="0">
              <a:latin typeface="Rockwell" pitchFamily="18" charset="0"/>
            </a:endParaRPr>
          </a:p>
        </p:txBody>
      </p:sp>
      <p:sp>
        <p:nvSpPr>
          <p:cNvPr id="28677" name="TextBox 4"/>
          <p:cNvSpPr txBox="1">
            <a:spLocks noChangeArrowheads="1"/>
          </p:cNvSpPr>
          <p:nvPr/>
        </p:nvSpPr>
        <p:spPr bwMode="auto">
          <a:xfrm>
            <a:off x="4615543" y="6444342"/>
            <a:ext cx="4223657" cy="276999"/>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15</a:t>
            </a:r>
            <a:endParaRPr lang="en-US" sz="12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474663" y="1173163"/>
            <a:ext cx="8229600" cy="5024437"/>
          </a:xfrm>
        </p:spPr>
        <p:txBody>
          <a:bodyPr>
            <a:normAutofit lnSpcReduction="10000"/>
          </a:bodyPr>
          <a:lstStyle/>
          <a:p>
            <a:pPr>
              <a:buFont typeface="Wingdings 3" pitchFamily="18" charset="2"/>
              <a:buNone/>
            </a:pPr>
            <a:r>
              <a:rPr lang="en-US" sz="2800" b="1" dirty="0" smtClean="0">
                <a:latin typeface="Rockwell" pitchFamily="18" charset="0"/>
              </a:rPr>
              <a:t>Additional Areas:</a:t>
            </a:r>
          </a:p>
          <a:p>
            <a:pPr lvl="1">
              <a:lnSpc>
                <a:spcPct val="150000"/>
              </a:lnSpc>
            </a:pPr>
            <a:r>
              <a:rPr lang="en-US" sz="2000" dirty="0" smtClean="0">
                <a:latin typeface="Rockwell" pitchFamily="18" charset="0"/>
              </a:rPr>
              <a:t>Vocabulary</a:t>
            </a:r>
          </a:p>
          <a:p>
            <a:pPr lvl="1">
              <a:lnSpc>
                <a:spcPct val="150000"/>
              </a:lnSpc>
            </a:pPr>
            <a:r>
              <a:rPr lang="en-US" sz="2000" dirty="0" smtClean="0">
                <a:latin typeface="Rockwell" pitchFamily="18" charset="0"/>
              </a:rPr>
              <a:t>Listening comprehension</a:t>
            </a:r>
          </a:p>
          <a:p>
            <a:pPr lvl="1">
              <a:lnSpc>
                <a:spcPct val="150000"/>
              </a:lnSpc>
            </a:pPr>
            <a:r>
              <a:rPr lang="en-US" sz="2000" dirty="0" smtClean="0">
                <a:latin typeface="Rockwell" pitchFamily="18" charset="0"/>
              </a:rPr>
              <a:t>Oral expression</a:t>
            </a:r>
          </a:p>
          <a:p>
            <a:pPr lvl="1">
              <a:lnSpc>
                <a:spcPct val="150000"/>
              </a:lnSpc>
            </a:pPr>
            <a:r>
              <a:rPr lang="en-US" sz="2000" dirty="0" smtClean="0">
                <a:latin typeface="Rockwell" pitchFamily="18" charset="0"/>
              </a:rPr>
              <a:t>Written expression</a:t>
            </a:r>
          </a:p>
          <a:p>
            <a:pPr lvl="1">
              <a:lnSpc>
                <a:spcPct val="150000"/>
              </a:lnSpc>
            </a:pPr>
            <a:r>
              <a:rPr lang="en-US" sz="2000" dirty="0" smtClean="0">
                <a:latin typeface="Rockwell" pitchFamily="18" charset="0"/>
              </a:rPr>
              <a:t>Handwriting</a:t>
            </a:r>
          </a:p>
          <a:p>
            <a:pPr lvl="1">
              <a:lnSpc>
                <a:spcPct val="150000"/>
              </a:lnSpc>
            </a:pPr>
            <a:r>
              <a:rPr lang="en-US" sz="2000" dirty="0" smtClean="0">
                <a:latin typeface="Rockwell" pitchFamily="18" charset="0"/>
              </a:rPr>
              <a:t>Orthographic processing</a:t>
            </a:r>
          </a:p>
          <a:p>
            <a:pPr lvl="1">
              <a:lnSpc>
                <a:spcPct val="150000"/>
              </a:lnSpc>
            </a:pPr>
            <a:r>
              <a:rPr lang="en-US" sz="2000" dirty="0" smtClean="0">
                <a:latin typeface="Rockwell" pitchFamily="18" charset="0"/>
              </a:rPr>
              <a:t>Mathematical reasoning</a:t>
            </a:r>
          </a:p>
          <a:p>
            <a:pPr lvl="1">
              <a:lnSpc>
                <a:spcPct val="150000"/>
              </a:lnSpc>
            </a:pPr>
            <a:r>
              <a:rPr lang="en-US" sz="2000" dirty="0" smtClean="0">
                <a:latin typeface="Rockwell" pitchFamily="18" charset="0"/>
              </a:rPr>
              <a:t>Intelligence</a:t>
            </a:r>
          </a:p>
        </p:txBody>
      </p:sp>
      <p:sp>
        <p:nvSpPr>
          <p:cNvPr id="3" name="Title 2"/>
          <p:cNvSpPr>
            <a:spLocks noGrp="1"/>
          </p:cNvSpPr>
          <p:nvPr>
            <p:ph type="title"/>
          </p:nvPr>
        </p:nvSpPr>
        <p:spPr>
          <a:xfrm>
            <a:off x="457200" y="274639"/>
            <a:ext cx="8229600" cy="516670"/>
          </a:xfrm>
        </p:spPr>
        <p:txBody>
          <a:bodyPr>
            <a:normAutofit fontScale="90000"/>
          </a:bodyPr>
          <a:lstStyle/>
          <a:p>
            <a:pPr algn="ctr">
              <a:defRPr/>
            </a:pPr>
            <a:r>
              <a:rPr lang="en-US" b="1" dirty="0" smtClean="0">
                <a:latin typeface="Rockwell" pitchFamily="18" charset="0"/>
              </a:rPr>
              <a:t>Domains to Assess</a:t>
            </a:r>
            <a:endParaRPr lang="en-US" b="1" dirty="0">
              <a:latin typeface="Rockwell" pitchFamily="18" charset="0"/>
            </a:endParaRPr>
          </a:p>
        </p:txBody>
      </p:sp>
      <p:sp>
        <p:nvSpPr>
          <p:cNvPr id="29701" name="TextBox 4"/>
          <p:cNvSpPr txBox="1">
            <a:spLocks noChangeArrowheads="1"/>
          </p:cNvSpPr>
          <p:nvPr/>
        </p:nvSpPr>
        <p:spPr bwMode="auto">
          <a:xfrm>
            <a:off x="4426858" y="6371772"/>
            <a:ext cx="4325256" cy="276999"/>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15</a:t>
            </a:r>
            <a:endParaRPr lang="en-US" sz="12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1"/>
          <p:cNvSpPr txBox="1">
            <a:spLocks noChangeArrowheads="1"/>
          </p:cNvSpPr>
          <p:nvPr/>
        </p:nvSpPr>
        <p:spPr bwMode="auto">
          <a:xfrm>
            <a:off x="530225" y="203200"/>
            <a:ext cx="8338004" cy="4585871"/>
          </a:xfrm>
          <a:prstGeom prst="rect">
            <a:avLst/>
          </a:prstGeom>
          <a:noFill/>
          <a:ln w="9525">
            <a:noFill/>
            <a:miter lim="800000"/>
            <a:headEnd/>
            <a:tailEnd/>
          </a:ln>
        </p:spPr>
        <p:txBody>
          <a:bodyPr wrap="square">
            <a:spAutoFit/>
          </a:bodyPr>
          <a:lstStyle/>
          <a:p>
            <a:pPr algn="ctr"/>
            <a:r>
              <a:rPr lang="en-US" sz="2800" dirty="0">
                <a:latin typeface="Rockwell" pitchFamily="18" charset="0"/>
              </a:rPr>
              <a:t>Crook/</a:t>
            </a:r>
            <a:r>
              <a:rPr lang="en-US" sz="2800" dirty="0" err="1">
                <a:latin typeface="Rockwell" pitchFamily="18" charset="0"/>
              </a:rPr>
              <a:t>Sekel</a:t>
            </a:r>
            <a:r>
              <a:rPr lang="en-US" sz="2800" dirty="0">
                <a:latin typeface="Rockwell" pitchFamily="18" charset="0"/>
              </a:rPr>
              <a:t> Model: ABC’s of Dyslexia Evaluations</a:t>
            </a:r>
          </a:p>
          <a:p>
            <a:endParaRPr lang="en-US" dirty="0"/>
          </a:p>
          <a:p>
            <a:r>
              <a:rPr lang="en-US" sz="1600" dirty="0"/>
              <a:t>Listening Comprehension</a:t>
            </a:r>
          </a:p>
          <a:p>
            <a:r>
              <a:rPr lang="en-US" sz="1600" dirty="0"/>
              <a:t>Oral/Listening </a:t>
            </a:r>
            <a:r>
              <a:rPr lang="en-US" sz="1600" dirty="0" smtClean="0"/>
              <a:t>Comprehension</a:t>
            </a:r>
            <a:endParaRPr lang="en-US" sz="1600" dirty="0"/>
          </a:p>
          <a:p>
            <a:endParaRPr lang="en-US" sz="1600" dirty="0"/>
          </a:p>
          <a:p>
            <a:r>
              <a:rPr lang="en-US" sz="1600" dirty="0"/>
              <a:t>			</a:t>
            </a:r>
            <a:r>
              <a:rPr lang="en-US" sz="1600" dirty="0" smtClean="0"/>
              <a:t>Reading</a:t>
            </a:r>
            <a:endParaRPr lang="en-US" sz="1600" dirty="0"/>
          </a:p>
          <a:p>
            <a:r>
              <a:rPr lang="en-US" sz="1600" dirty="0"/>
              <a:t>		</a:t>
            </a:r>
            <a:r>
              <a:rPr lang="en-US" sz="1600" dirty="0" smtClean="0"/>
              <a:t>	Comprehension</a:t>
            </a:r>
            <a:endParaRPr lang="en-US" sz="1600" dirty="0"/>
          </a:p>
          <a:p>
            <a:endParaRPr lang="en-US" sz="1600" dirty="0"/>
          </a:p>
          <a:p>
            <a:r>
              <a:rPr lang="en-US" sz="1600" dirty="0"/>
              <a:t>					Word </a:t>
            </a:r>
            <a:r>
              <a:rPr lang="en-US" sz="1600" dirty="0" smtClean="0"/>
              <a:t>Identification</a:t>
            </a:r>
            <a:endParaRPr lang="en-US" sz="1600" dirty="0"/>
          </a:p>
          <a:p>
            <a:r>
              <a:rPr lang="en-US" sz="1600" dirty="0"/>
              <a:t>					Letter </a:t>
            </a:r>
            <a:r>
              <a:rPr lang="en-US" sz="1600" dirty="0" smtClean="0"/>
              <a:t>Word Identification</a:t>
            </a:r>
            <a:endParaRPr lang="en-US" sz="1600" dirty="0"/>
          </a:p>
          <a:p>
            <a:endParaRPr lang="en-US" sz="1600" dirty="0"/>
          </a:p>
          <a:p>
            <a:r>
              <a:rPr lang="en-US" sz="1600" dirty="0"/>
              <a:t>							Nonsense </a:t>
            </a:r>
            <a:r>
              <a:rPr lang="en-US" sz="1600" dirty="0" smtClean="0"/>
              <a:t>Words </a:t>
            </a:r>
            <a:endParaRPr lang="en-US" sz="1600" dirty="0"/>
          </a:p>
          <a:p>
            <a:r>
              <a:rPr lang="en-US" sz="1600" dirty="0"/>
              <a:t>							Word Attack</a:t>
            </a:r>
          </a:p>
          <a:p>
            <a:endParaRPr lang="en-US" sz="1400" dirty="0"/>
          </a:p>
          <a:p>
            <a:endParaRPr lang="en-US" sz="1400" dirty="0"/>
          </a:p>
          <a:p>
            <a:endParaRPr lang="en-US" sz="1400" dirty="0"/>
          </a:p>
        </p:txBody>
      </p:sp>
      <p:sp>
        <p:nvSpPr>
          <p:cNvPr id="3" name="TextBox 2"/>
          <p:cNvSpPr txBox="1"/>
          <p:nvPr/>
        </p:nvSpPr>
        <p:spPr>
          <a:xfrm>
            <a:off x="250145" y="3512457"/>
            <a:ext cx="2493055"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defRPr/>
            </a:pPr>
            <a:r>
              <a:rPr lang="en-US" sz="1600" dirty="0"/>
              <a:t>The stair-step model looks at the relationship between the four core areas of </a:t>
            </a:r>
            <a:r>
              <a:rPr lang="en-US" sz="1600" dirty="0" smtClean="0"/>
              <a:t>reading.</a:t>
            </a:r>
            <a:endParaRPr lang="en-US" sz="1600" dirty="0"/>
          </a:p>
        </p:txBody>
      </p:sp>
      <p:graphicFrame>
        <p:nvGraphicFramePr>
          <p:cNvPr id="5" name="Table 4"/>
          <p:cNvGraphicFramePr>
            <a:graphicFrameLocks noGrp="1"/>
          </p:cNvGraphicFramePr>
          <p:nvPr/>
        </p:nvGraphicFramePr>
        <p:xfrm>
          <a:off x="2822575" y="4449763"/>
          <a:ext cx="6016626" cy="1854200"/>
        </p:xfrm>
        <a:graphic>
          <a:graphicData uri="http://schemas.openxmlformats.org/drawingml/2006/table">
            <a:tbl>
              <a:tblPr firstRow="1" bandRow="1">
                <a:tableStyleId>{5C22544A-7EE6-4342-B048-85BDC9FD1C3A}</a:tableStyleId>
              </a:tblPr>
              <a:tblGrid>
                <a:gridCol w="2005542"/>
                <a:gridCol w="1485597"/>
                <a:gridCol w="2525487"/>
              </a:tblGrid>
              <a:tr h="370840">
                <a:tc>
                  <a:txBody>
                    <a:bodyPr/>
                    <a:lstStyle/>
                    <a:p>
                      <a:pPr algn="l"/>
                      <a:r>
                        <a:rPr lang="en-US" sz="1800" dirty="0" smtClean="0"/>
                        <a:t>Comprehension</a:t>
                      </a:r>
                      <a:endParaRPr lang="en-US" sz="1800" dirty="0"/>
                    </a:p>
                  </a:txBody>
                  <a:tcPr/>
                </a:tc>
                <a:tc>
                  <a:txBody>
                    <a:bodyPr/>
                    <a:lstStyle/>
                    <a:p>
                      <a:pPr algn="l"/>
                      <a:r>
                        <a:rPr lang="en-US" sz="1800" dirty="0" smtClean="0"/>
                        <a:t>Decoding</a:t>
                      </a:r>
                      <a:endParaRPr lang="en-US" sz="1800" dirty="0"/>
                    </a:p>
                  </a:txBody>
                  <a:tcPr/>
                </a:tc>
                <a:tc>
                  <a:txBody>
                    <a:bodyPr/>
                    <a:lstStyle/>
                    <a:p>
                      <a:pPr algn="l"/>
                      <a:r>
                        <a:rPr lang="en-US" sz="1800" dirty="0" smtClean="0"/>
                        <a:t>Diagnosis</a:t>
                      </a:r>
                      <a:endParaRPr lang="en-US" sz="1800" dirty="0"/>
                    </a:p>
                  </a:txBody>
                  <a:tcPr/>
                </a:tc>
              </a:tr>
              <a:tr h="370840">
                <a:tc>
                  <a:txBody>
                    <a:bodyPr/>
                    <a:lstStyle/>
                    <a:p>
                      <a:pPr algn="l"/>
                      <a:r>
                        <a:rPr lang="en-US" sz="1800" dirty="0" smtClean="0"/>
                        <a:t>Yes</a:t>
                      </a:r>
                      <a:endParaRPr lang="en-US" sz="1800" dirty="0"/>
                    </a:p>
                  </a:txBody>
                  <a:tcPr/>
                </a:tc>
                <a:tc>
                  <a:txBody>
                    <a:bodyPr/>
                    <a:lstStyle/>
                    <a:p>
                      <a:pPr algn="l"/>
                      <a:r>
                        <a:rPr lang="en-US" sz="1800" dirty="0" smtClean="0"/>
                        <a:t>No</a:t>
                      </a:r>
                      <a:endParaRPr lang="en-US" sz="1800" dirty="0"/>
                    </a:p>
                  </a:txBody>
                  <a:tcPr/>
                </a:tc>
                <a:tc>
                  <a:txBody>
                    <a:bodyPr/>
                    <a:lstStyle/>
                    <a:p>
                      <a:pPr algn="l"/>
                      <a:r>
                        <a:rPr lang="en-US" sz="1800" dirty="0" smtClean="0"/>
                        <a:t>Dyslexia</a:t>
                      </a:r>
                      <a:endParaRPr lang="en-US" sz="1800" dirty="0"/>
                    </a:p>
                  </a:txBody>
                  <a:tcPr/>
                </a:tc>
              </a:tr>
              <a:tr h="370840">
                <a:tc>
                  <a:txBody>
                    <a:bodyPr/>
                    <a:lstStyle/>
                    <a:p>
                      <a:pPr algn="l"/>
                      <a:r>
                        <a:rPr lang="en-US" sz="1800" dirty="0" smtClean="0"/>
                        <a:t>No</a:t>
                      </a:r>
                      <a:endParaRPr lang="en-US" sz="1800" dirty="0"/>
                    </a:p>
                  </a:txBody>
                  <a:tcPr/>
                </a:tc>
                <a:tc>
                  <a:txBody>
                    <a:bodyPr/>
                    <a:lstStyle/>
                    <a:p>
                      <a:pPr algn="l"/>
                      <a:r>
                        <a:rPr lang="en-US" sz="1800" dirty="0" smtClean="0"/>
                        <a:t>Yes</a:t>
                      </a:r>
                      <a:endParaRPr lang="en-US" sz="1800" dirty="0"/>
                    </a:p>
                  </a:txBody>
                  <a:tcPr/>
                </a:tc>
                <a:tc>
                  <a:txBody>
                    <a:bodyPr/>
                    <a:lstStyle/>
                    <a:p>
                      <a:pPr algn="l"/>
                      <a:r>
                        <a:rPr lang="en-US" sz="1800" dirty="0" err="1" smtClean="0"/>
                        <a:t>Hyperlexia</a:t>
                      </a:r>
                      <a:endParaRPr lang="en-US" sz="1800" dirty="0"/>
                    </a:p>
                  </a:txBody>
                  <a:tcPr/>
                </a:tc>
              </a:tr>
              <a:tr h="370840">
                <a:tc>
                  <a:txBody>
                    <a:bodyPr/>
                    <a:lstStyle/>
                    <a:p>
                      <a:pPr algn="l"/>
                      <a:r>
                        <a:rPr lang="en-US" sz="1800" dirty="0" smtClean="0"/>
                        <a:t>No</a:t>
                      </a:r>
                      <a:endParaRPr lang="en-US" sz="1800" dirty="0"/>
                    </a:p>
                  </a:txBody>
                  <a:tcPr/>
                </a:tc>
                <a:tc>
                  <a:txBody>
                    <a:bodyPr/>
                    <a:lstStyle/>
                    <a:p>
                      <a:pPr algn="l"/>
                      <a:r>
                        <a:rPr lang="en-US" sz="1800" dirty="0" smtClean="0"/>
                        <a:t>No</a:t>
                      </a:r>
                      <a:endParaRPr lang="en-US" sz="1800" dirty="0"/>
                    </a:p>
                  </a:txBody>
                  <a:tcPr/>
                </a:tc>
                <a:tc>
                  <a:txBody>
                    <a:bodyPr/>
                    <a:lstStyle/>
                    <a:p>
                      <a:pPr algn="l"/>
                      <a:r>
                        <a:rPr lang="en-US" sz="1800" dirty="0" smtClean="0"/>
                        <a:t>Learning Difficulties</a:t>
                      </a:r>
                      <a:endParaRPr lang="en-US" sz="1800" dirty="0"/>
                    </a:p>
                  </a:txBody>
                  <a:tcPr/>
                </a:tc>
              </a:tr>
              <a:tr h="370840">
                <a:tc>
                  <a:txBody>
                    <a:bodyPr/>
                    <a:lstStyle/>
                    <a:p>
                      <a:pPr algn="l"/>
                      <a:r>
                        <a:rPr lang="en-US" sz="1800" dirty="0" smtClean="0"/>
                        <a:t>Yes</a:t>
                      </a:r>
                      <a:endParaRPr lang="en-US" sz="1800" dirty="0"/>
                    </a:p>
                  </a:txBody>
                  <a:tcPr/>
                </a:tc>
                <a:tc>
                  <a:txBody>
                    <a:bodyPr/>
                    <a:lstStyle/>
                    <a:p>
                      <a:pPr algn="l"/>
                      <a:r>
                        <a:rPr lang="en-US" sz="1800" dirty="0" smtClean="0"/>
                        <a:t>Yes</a:t>
                      </a:r>
                      <a:endParaRPr lang="en-US" sz="1800" dirty="0"/>
                    </a:p>
                  </a:txBody>
                  <a:tcPr/>
                </a:tc>
                <a:tc>
                  <a:txBody>
                    <a:bodyPr/>
                    <a:lstStyle/>
                    <a:p>
                      <a:pPr algn="l"/>
                      <a:r>
                        <a:rPr lang="en-US" sz="1800" dirty="0" smtClean="0"/>
                        <a:t>Not Dyslexia</a:t>
                      </a:r>
                      <a:endParaRPr lang="en-US" sz="1800" dirty="0"/>
                    </a:p>
                  </a:txBody>
                  <a:tcPr/>
                </a:tc>
              </a:tr>
            </a:tbl>
          </a:graphicData>
        </a:graphic>
      </p:graphicFrame>
      <p:cxnSp>
        <p:nvCxnSpPr>
          <p:cNvPr id="7" name="Straight Arrow Connector 6"/>
          <p:cNvCxnSpPr/>
          <p:nvPr/>
        </p:nvCxnSpPr>
        <p:spPr>
          <a:xfrm rot="16200000" flipH="1">
            <a:off x="1539196" y="2321607"/>
            <a:ext cx="2143350" cy="18834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3048001" y="3541488"/>
            <a:ext cx="1349829" cy="1451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flipH="1">
            <a:off x="5183641" y="3899128"/>
            <a:ext cx="811212" cy="176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flipV="1">
            <a:off x="6107113" y="3951289"/>
            <a:ext cx="738187" cy="4270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722313" y="1179513"/>
            <a:ext cx="2787650" cy="3016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222625" y="1482725"/>
            <a:ext cx="6048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524250" y="1798638"/>
            <a:ext cx="19621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065713" y="2219325"/>
            <a:ext cx="81121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472113" y="2625725"/>
            <a:ext cx="2133373" cy="303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7276422" y="2999695"/>
            <a:ext cx="691921" cy="4764"/>
          </a:xfrm>
          <a:prstGeom prst="line">
            <a:avLst/>
          </a:prstGeom>
        </p:spPr>
        <p:style>
          <a:lnRef idx="1">
            <a:schemeClr val="accent1"/>
          </a:lnRef>
          <a:fillRef idx="0">
            <a:schemeClr val="accent1"/>
          </a:fillRef>
          <a:effectRef idx="0">
            <a:schemeClr val="accent1"/>
          </a:effectRef>
          <a:fontRef idx="minor">
            <a:schemeClr val="tx1"/>
          </a:fontRef>
        </p:style>
      </p:cxnSp>
      <p:sp>
        <p:nvSpPr>
          <p:cNvPr id="23592" name="TextBox 34"/>
          <p:cNvSpPr txBox="1">
            <a:spLocks noChangeArrowheads="1"/>
          </p:cNvSpPr>
          <p:nvPr/>
        </p:nvSpPr>
        <p:spPr bwMode="auto">
          <a:xfrm>
            <a:off x="188686" y="5355771"/>
            <a:ext cx="2569028" cy="523220"/>
          </a:xfrm>
          <a:prstGeom prst="rect">
            <a:avLst/>
          </a:prstGeom>
          <a:noFill/>
          <a:ln w="9525">
            <a:solidFill>
              <a:schemeClr val="accent1"/>
            </a:solidFill>
            <a:miter lim="800000"/>
            <a:headEnd/>
            <a:tailEnd/>
          </a:ln>
        </p:spPr>
        <p:txBody>
          <a:bodyPr wrap="square">
            <a:spAutoFit/>
          </a:bodyPr>
          <a:lstStyle/>
          <a:p>
            <a:r>
              <a:rPr lang="en-US" sz="1400" b="1" dirty="0"/>
              <a:t>Scores 90 and </a:t>
            </a:r>
            <a:r>
              <a:rPr lang="en-US" sz="1400" b="1" dirty="0" smtClean="0"/>
              <a:t>above = Yes</a:t>
            </a:r>
            <a:endParaRPr lang="en-US" sz="1400" b="1" dirty="0"/>
          </a:p>
          <a:p>
            <a:r>
              <a:rPr lang="en-US" sz="1400" b="1" dirty="0"/>
              <a:t>Scores below </a:t>
            </a:r>
            <a:r>
              <a:rPr lang="en-US" sz="1400" b="1" dirty="0" smtClean="0"/>
              <a:t>90 = No</a:t>
            </a:r>
            <a:endParaRPr lang="en-US" sz="1400" b="1" dirty="0"/>
          </a:p>
        </p:txBody>
      </p:sp>
      <p:sp>
        <p:nvSpPr>
          <p:cNvPr id="16" name="TextBox 32"/>
          <p:cNvSpPr txBox="1"/>
          <p:nvPr/>
        </p:nvSpPr>
        <p:spPr>
          <a:xfrm>
            <a:off x="6066971" y="1349375"/>
            <a:ext cx="2710317" cy="700088"/>
          </a:xfrm>
          <a:prstGeom prst="rect">
            <a:avLst/>
          </a:prstGeom>
          <a:solidFill>
            <a:schemeClr val="bg1">
              <a:lumMod val="85000"/>
            </a:schemeClr>
          </a:solidFill>
          <a:ln w="9525" cmpd="sng">
            <a:solidFill>
              <a:schemeClr val="lt1">
                <a:shade val="50000"/>
              </a:schemeClr>
            </a:solid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en-US" sz="1050" dirty="0"/>
              <a:t>   </a:t>
            </a:r>
            <a:r>
              <a:rPr lang="en-US" dirty="0"/>
              <a:t>______   </a:t>
            </a:r>
            <a:r>
              <a:rPr lang="en-US" dirty="0" smtClean="0"/>
              <a:t> Phonological </a:t>
            </a:r>
            <a:r>
              <a:rPr lang="en-US" dirty="0"/>
              <a:t>Awareness</a:t>
            </a:r>
          </a:p>
          <a:p>
            <a:pPr>
              <a:defRPr/>
            </a:pPr>
            <a:r>
              <a:rPr lang="en-US" dirty="0"/>
              <a:t>   ______    Phonological  Memory</a:t>
            </a:r>
          </a:p>
          <a:p>
            <a:pPr>
              <a:defRPr/>
            </a:pPr>
            <a:r>
              <a:rPr lang="en-US" dirty="0"/>
              <a:t>   ______    Rapid Naming</a:t>
            </a:r>
          </a:p>
        </p:txBody>
      </p:sp>
      <p:cxnSp>
        <p:nvCxnSpPr>
          <p:cNvPr id="20" name="Straight Connector 19"/>
          <p:cNvCxnSpPr/>
          <p:nvPr/>
        </p:nvCxnSpPr>
        <p:spPr>
          <a:xfrm>
            <a:off x="7605486" y="3367314"/>
            <a:ext cx="1204685" cy="14515"/>
          </a:xfrm>
          <a:prstGeom prst="line">
            <a:avLst/>
          </a:prstGeom>
          <a:ln w="12700">
            <a:miter lim="800000"/>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7895771" y="0"/>
            <a:ext cx="1248229" cy="245837"/>
          </a:xfrm>
          <a:prstGeom prst="rect">
            <a:avLst/>
          </a:prstGeom>
        </p:spPr>
        <p:txBody>
          <a:bodyPr wrap="square">
            <a:spAutoFit/>
          </a:bodyPr>
          <a:lstStyle/>
          <a:p>
            <a:pPr>
              <a:lnSpc>
                <a:spcPct val="95000"/>
              </a:lnSpc>
            </a:pPr>
            <a:r>
              <a:rPr lang="en-US" sz="1050" dirty="0" smtClean="0"/>
              <a:t>Handout </a:t>
            </a:r>
            <a:r>
              <a:rPr lang="en-US" sz="1050" dirty="0" smtClean="0"/>
              <a:t>p. 1</a:t>
            </a:r>
            <a:endParaRPr lang="en-US" sz="1050" dirty="0"/>
          </a:p>
        </p:txBody>
      </p:sp>
    </p:spTree>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446088" y="914400"/>
            <a:ext cx="8229600" cy="5943600"/>
          </a:xfrm>
        </p:spPr>
        <p:txBody>
          <a:bodyPr>
            <a:normAutofit fontScale="85000" lnSpcReduction="10000"/>
          </a:bodyPr>
          <a:lstStyle/>
          <a:p>
            <a:pPr>
              <a:buNone/>
              <a:defRPr/>
            </a:pPr>
            <a:r>
              <a:rPr lang="en-US" sz="2000" b="1" dirty="0" smtClean="0">
                <a:latin typeface="Rockwell" pitchFamily="18" charset="0"/>
              </a:rPr>
              <a:t>CTOPP 2 (Comprehensive Test of Phonological Processing</a:t>
            </a:r>
          </a:p>
          <a:p>
            <a:pPr>
              <a:defRPr/>
            </a:pPr>
            <a:r>
              <a:rPr lang="en-US" sz="2000" dirty="0" smtClean="0">
                <a:latin typeface="Rockwell" pitchFamily="18" charset="0"/>
              </a:rPr>
              <a:t>Assesses phonological awareness, phonological memory and rapid naming.</a:t>
            </a:r>
          </a:p>
          <a:p>
            <a:pPr>
              <a:buFont typeface="Wingdings 3" pitchFamily="18" charset="2"/>
              <a:buNone/>
              <a:defRPr/>
            </a:pPr>
            <a:r>
              <a:rPr lang="en-US" sz="2000" b="1" dirty="0" smtClean="0">
                <a:latin typeface="Rockwell" pitchFamily="18" charset="0"/>
              </a:rPr>
              <a:t>GORT-4 (Gray Oral Reading Test)</a:t>
            </a:r>
          </a:p>
          <a:p>
            <a:pPr>
              <a:defRPr/>
            </a:pPr>
            <a:r>
              <a:rPr lang="en-US" sz="2000" dirty="0" smtClean="0">
                <a:latin typeface="Rockwell" pitchFamily="18" charset="0"/>
              </a:rPr>
              <a:t>Measures reading rate, accuracy and fluency (rate + accuracy = fluency).</a:t>
            </a:r>
          </a:p>
          <a:p>
            <a:pPr>
              <a:buFont typeface="Wingdings 3" pitchFamily="18" charset="2"/>
              <a:buNone/>
              <a:defRPr/>
            </a:pPr>
            <a:r>
              <a:rPr lang="en-US" sz="2000" b="1" dirty="0" smtClean="0">
                <a:latin typeface="Rockwell" pitchFamily="18" charset="0"/>
              </a:rPr>
              <a:t>TOWRE (Test of Word Reading Efficiency)</a:t>
            </a:r>
          </a:p>
          <a:p>
            <a:pPr marL="593725" indent="-457200">
              <a:defRPr/>
            </a:pPr>
            <a:r>
              <a:rPr lang="en-US" sz="2000" dirty="0" smtClean="0">
                <a:latin typeface="Rockwell" pitchFamily="18" charset="0"/>
              </a:rPr>
              <a:t>Measures sight word efficiency and phonemic decoding efficiency, reflecting both the accuracy and speed of word decoding.</a:t>
            </a:r>
          </a:p>
          <a:p>
            <a:pPr>
              <a:buFont typeface="Wingdings 3" pitchFamily="18" charset="2"/>
              <a:buNone/>
              <a:defRPr/>
            </a:pPr>
            <a:r>
              <a:rPr lang="en-US" sz="2000" b="1" dirty="0" smtClean="0">
                <a:latin typeface="Rockwell" pitchFamily="18" charset="0"/>
              </a:rPr>
              <a:t>WJ-III Woodcock Johnson Tests of Achievement</a:t>
            </a:r>
          </a:p>
          <a:p>
            <a:pPr marL="593725" indent="-457200">
              <a:defRPr/>
            </a:pPr>
            <a:r>
              <a:rPr lang="en-US" sz="2000" dirty="0" smtClean="0">
                <a:latin typeface="Rockwell" pitchFamily="18" charset="0"/>
              </a:rPr>
              <a:t>Phoneme/Grapheme Knowledge Cluster- Subtests 13 (word attack), 20 (spelling of sounds) evaluates a students proficiency with both phonic generalizations as well as common orthographic patterns.</a:t>
            </a:r>
          </a:p>
          <a:p>
            <a:pPr marL="593725" indent="-457200">
              <a:buFont typeface="Wingdings 3" pitchFamily="18" charset="2"/>
              <a:buNone/>
              <a:defRPr/>
            </a:pPr>
            <a:r>
              <a:rPr lang="en-US" sz="2000" b="1" dirty="0" smtClean="0">
                <a:latin typeface="Rockwell" pitchFamily="18" charset="0"/>
              </a:rPr>
              <a:t>WJ-III Woodcock Johnson Tests of Cognitive Abilities</a:t>
            </a:r>
          </a:p>
          <a:p>
            <a:pPr marL="593725" indent="-457200">
              <a:defRPr/>
            </a:pPr>
            <a:r>
              <a:rPr lang="en-US" sz="2000" dirty="0" smtClean="0">
                <a:latin typeface="Rockwell" pitchFamily="18" charset="0"/>
              </a:rPr>
              <a:t>Phonemic Awareness Cluster - Subtests 4 (Sound Blending) and 8 (Incomplete Words)   (Ga) Measures the knowledge and skills related to analyzing and synthesizing speech sounds.</a:t>
            </a:r>
            <a:endParaRPr lang="en-US" sz="2000" b="1" dirty="0" smtClean="0">
              <a:latin typeface="Rockwell" pitchFamily="18" charset="0"/>
            </a:endParaRPr>
          </a:p>
          <a:p>
            <a:pPr marL="593725" indent="-457200">
              <a:buFont typeface="Wingdings 3" pitchFamily="18" charset="2"/>
              <a:buNone/>
              <a:defRPr/>
            </a:pPr>
            <a:endParaRPr lang="en-US" sz="2000" dirty="0" smtClean="0"/>
          </a:p>
          <a:p>
            <a:pPr marL="593725" indent="-457200">
              <a:buFont typeface="Wingdings 3" pitchFamily="18" charset="2"/>
              <a:buNone/>
              <a:defRPr/>
            </a:pPr>
            <a:endParaRPr lang="en-US" sz="2800" dirty="0" smtClean="0"/>
          </a:p>
        </p:txBody>
      </p:sp>
      <p:sp>
        <p:nvSpPr>
          <p:cNvPr id="3" name="Title 2"/>
          <p:cNvSpPr>
            <a:spLocks noGrp="1"/>
          </p:cNvSpPr>
          <p:nvPr>
            <p:ph type="title"/>
          </p:nvPr>
        </p:nvSpPr>
        <p:spPr>
          <a:xfrm>
            <a:off x="457200" y="274639"/>
            <a:ext cx="8229600" cy="516670"/>
          </a:xfrm>
        </p:spPr>
        <p:txBody>
          <a:bodyPr>
            <a:normAutofit fontScale="90000"/>
          </a:bodyPr>
          <a:lstStyle/>
          <a:p>
            <a:pPr>
              <a:defRPr/>
            </a:pPr>
            <a:r>
              <a:rPr lang="en-US" b="1" dirty="0" smtClean="0"/>
              <a:t>Assessment Instruments</a:t>
            </a:r>
            <a:endParaRPr lang="en-US" b="1" dirty="0"/>
          </a:p>
        </p:txBody>
      </p:sp>
    </p:spTree>
  </p:cSld>
  <p:clrMapOvr>
    <a:masterClrMapping/>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a:xfrm>
            <a:off x="711199" y="1393370"/>
            <a:ext cx="8113713" cy="4804229"/>
          </a:xfrm>
        </p:spPr>
        <p:txBody>
          <a:bodyPr>
            <a:normAutofit fontScale="25000" lnSpcReduction="20000"/>
          </a:bodyPr>
          <a:lstStyle/>
          <a:p>
            <a:pPr marL="365760" indent="-256032" eaLnBrk="1" fontAlgn="auto" hangingPunct="1">
              <a:lnSpc>
                <a:spcPct val="170000"/>
              </a:lnSpc>
              <a:spcAft>
                <a:spcPts val="0"/>
              </a:spcAft>
              <a:buFont typeface="Wingdings 3"/>
              <a:buChar char=""/>
              <a:defRPr/>
            </a:pPr>
            <a:r>
              <a:rPr lang="en-US" sz="7200" dirty="0" smtClean="0">
                <a:latin typeface="Rockwell" pitchFamily="18" charset="0"/>
              </a:rPr>
              <a:t>Validated for specific purpose for which they are used.</a:t>
            </a:r>
          </a:p>
          <a:p>
            <a:pPr marL="365760" indent="-256032" eaLnBrk="1" fontAlgn="auto" hangingPunct="1">
              <a:lnSpc>
                <a:spcPct val="170000"/>
              </a:lnSpc>
              <a:spcAft>
                <a:spcPts val="0"/>
              </a:spcAft>
              <a:buFont typeface="Wingdings 3"/>
              <a:buChar char=""/>
              <a:defRPr/>
            </a:pPr>
            <a:r>
              <a:rPr lang="en-US" sz="7200" dirty="0" smtClean="0">
                <a:latin typeface="Rockwell" pitchFamily="18" charset="0"/>
              </a:rPr>
              <a:t>Tailored to assess specific areas of educational need; not to provide a single general intelligence quotient.</a:t>
            </a:r>
          </a:p>
          <a:p>
            <a:pPr marL="365760" indent="-256032" eaLnBrk="1" fontAlgn="auto" hangingPunct="1">
              <a:lnSpc>
                <a:spcPct val="170000"/>
              </a:lnSpc>
              <a:spcAft>
                <a:spcPts val="0"/>
              </a:spcAft>
              <a:buFont typeface="Wingdings 3"/>
              <a:buChar char=""/>
              <a:defRPr/>
            </a:pPr>
            <a:r>
              <a:rPr lang="en-US" sz="7200" dirty="0" smtClean="0">
                <a:latin typeface="Rockwell" pitchFamily="18" charset="0"/>
              </a:rPr>
              <a:t>Selected and administered so results accurately reflect student’s aptitude or achievement level.</a:t>
            </a:r>
          </a:p>
          <a:p>
            <a:pPr marL="365760" indent="-256032" eaLnBrk="1" fontAlgn="auto" hangingPunct="1">
              <a:lnSpc>
                <a:spcPct val="170000"/>
              </a:lnSpc>
              <a:spcAft>
                <a:spcPts val="0"/>
              </a:spcAft>
              <a:buFont typeface="Wingdings 3"/>
              <a:buChar char=""/>
              <a:defRPr/>
            </a:pPr>
            <a:r>
              <a:rPr lang="en-US" sz="7200" dirty="0" smtClean="0">
                <a:latin typeface="Rockwell" pitchFamily="18" charset="0"/>
              </a:rPr>
              <a:t>Include multiple measures of a student’s reading abilities.</a:t>
            </a:r>
          </a:p>
          <a:p>
            <a:pPr marL="365760" indent="-256032" eaLnBrk="1" fontAlgn="auto" hangingPunct="1">
              <a:lnSpc>
                <a:spcPct val="170000"/>
              </a:lnSpc>
              <a:spcAft>
                <a:spcPts val="0"/>
              </a:spcAft>
              <a:buFont typeface="Wingdings 3"/>
              <a:buChar char=""/>
              <a:defRPr/>
            </a:pPr>
            <a:r>
              <a:rPr lang="en-US" sz="7200" dirty="0" smtClean="0">
                <a:latin typeface="Rockwell" pitchFamily="18" charset="0"/>
              </a:rPr>
              <a:t>Be administered by trained personnel and in conformance with the instructions provided by the producer of the evaluation materials.</a:t>
            </a:r>
          </a:p>
          <a:p>
            <a:pPr marL="365760" indent="-256032" algn="r">
              <a:lnSpc>
                <a:spcPct val="170000"/>
              </a:lnSpc>
              <a:buNone/>
              <a:defRPr/>
            </a:pPr>
            <a:endParaRPr lang="en-US" sz="3200" dirty="0" smtClean="0">
              <a:latin typeface="Rockwell" pitchFamily="18" charset="0"/>
            </a:endParaRPr>
          </a:p>
          <a:p>
            <a:pPr marL="365760" indent="-256032" algn="r">
              <a:lnSpc>
                <a:spcPct val="170000"/>
              </a:lnSpc>
              <a:buNone/>
              <a:defRPr/>
            </a:pPr>
            <a:r>
              <a:rPr lang="en-US" sz="4800" dirty="0" smtClean="0">
                <a:latin typeface="Rockwell" pitchFamily="18" charset="0"/>
              </a:rPr>
              <a:t>Dyslexia Handbook, Revised 2007, Updated 2010,  p. 14</a:t>
            </a:r>
          </a:p>
          <a:p>
            <a:pPr marL="365760" indent="-256032" eaLnBrk="1" fontAlgn="auto" hangingPunct="1">
              <a:lnSpc>
                <a:spcPct val="170000"/>
              </a:lnSpc>
              <a:spcAft>
                <a:spcPts val="0"/>
              </a:spcAft>
              <a:buFont typeface="Wingdings 3"/>
              <a:buNone/>
              <a:defRPr/>
            </a:pPr>
            <a:endParaRPr lang="en-US" sz="3200" dirty="0" smtClean="0">
              <a:cs typeface="Arial" pitchFamily="34" charset="0"/>
            </a:endParaRPr>
          </a:p>
          <a:p>
            <a:pPr marL="365760" indent="-256032" eaLnBrk="1" fontAlgn="auto" hangingPunct="1">
              <a:spcAft>
                <a:spcPts val="0"/>
              </a:spcAft>
              <a:buFont typeface="Wingdings 3"/>
              <a:buChar char=""/>
              <a:defRPr/>
            </a:pPr>
            <a:endParaRPr lang="en-US" dirty="0" smtClean="0"/>
          </a:p>
          <a:p>
            <a:pPr marL="365760" indent="-256032" eaLnBrk="1" fontAlgn="auto" hangingPunct="1">
              <a:spcAft>
                <a:spcPts val="0"/>
              </a:spcAft>
              <a:buFont typeface="Wingdings" pitchFamily="2" charset="2"/>
              <a:buNone/>
              <a:defRPr/>
            </a:pPr>
            <a:endParaRPr lang="en-US" dirty="0" smtClean="0"/>
          </a:p>
        </p:txBody>
      </p:sp>
      <p:sp>
        <p:nvSpPr>
          <p:cNvPr id="45059" name="Rectangle 2"/>
          <p:cNvSpPr>
            <a:spLocks noGrp="1" noChangeArrowheads="1"/>
          </p:cNvSpPr>
          <p:nvPr>
            <p:ph type="title"/>
          </p:nvPr>
        </p:nvSpPr>
        <p:spPr>
          <a:xfrm>
            <a:off x="838200" y="76200"/>
            <a:ext cx="7620000" cy="910771"/>
          </a:xfrm>
        </p:spPr>
        <p:txBody>
          <a:bodyPr/>
          <a:lstStyle/>
          <a:p>
            <a:pPr algn="ctr" eaLnBrk="1" fontAlgn="auto" hangingPunct="1">
              <a:spcAft>
                <a:spcPts val="0"/>
              </a:spcAft>
              <a:defRPr/>
            </a:pPr>
            <a:r>
              <a:rPr lang="en-US" b="1" dirty="0" smtClean="0">
                <a:latin typeface="Rockwell" pitchFamily="18" charset="0"/>
              </a:rPr>
              <a:t>Assessment Instruments</a:t>
            </a:r>
          </a:p>
        </p:txBody>
      </p:sp>
    </p:spTree>
  </p:cSld>
  <p:clrMapOvr>
    <a:masterClrMapping/>
  </p:clrMapOvr>
  <p:transition spd="med">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p:cNvSpPr>
            <a:spLocks noGrp="1"/>
          </p:cNvSpPr>
          <p:nvPr>
            <p:ph idx="1"/>
          </p:nvPr>
        </p:nvSpPr>
        <p:spPr>
          <a:xfrm>
            <a:off x="474663" y="1173163"/>
            <a:ext cx="8229600" cy="4525962"/>
          </a:xfrm>
        </p:spPr>
        <p:txBody>
          <a:bodyPr>
            <a:normAutofit fontScale="92500"/>
          </a:bodyPr>
          <a:lstStyle/>
          <a:p>
            <a:pPr algn="ctr">
              <a:buFont typeface="Wingdings 3" pitchFamily="18" charset="2"/>
              <a:buNone/>
            </a:pPr>
            <a:r>
              <a:rPr lang="en-US" sz="3500" dirty="0" smtClean="0">
                <a:latin typeface="Rockwell" pitchFamily="18" charset="0"/>
              </a:rPr>
              <a:t>CTOPP </a:t>
            </a:r>
            <a:r>
              <a:rPr lang="en-US" sz="3900" dirty="0" smtClean="0">
                <a:latin typeface="Rockwell" pitchFamily="18" charset="0"/>
              </a:rPr>
              <a:t>2</a:t>
            </a:r>
            <a:r>
              <a:rPr lang="en-US" sz="3500" dirty="0" smtClean="0">
                <a:latin typeface="Rockwell" pitchFamily="18" charset="0"/>
              </a:rPr>
              <a:t> </a:t>
            </a:r>
          </a:p>
          <a:p>
            <a:pPr>
              <a:buFont typeface="Wingdings 3" pitchFamily="18" charset="2"/>
              <a:buNone/>
            </a:pPr>
            <a:r>
              <a:rPr lang="en-US" sz="2800" i="1" dirty="0" smtClean="0">
                <a:latin typeface="Rockwell" pitchFamily="18" charset="0"/>
              </a:rPr>
              <a:t>(Comprehensive Test of Phonological Processing - 2)</a:t>
            </a:r>
          </a:p>
          <a:p>
            <a:r>
              <a:rPr lang="en-US" sz="2400" dirty="0" smtClean="0">
                <a:latin typeface="Rockwell" pitchFamily="18" charset="0"/>
              </a:rPr>
              <a:t>Measures the categories of phonological processing most closely associated with reading disabilities/dyslexia</a:t>
            </a:r>
          </a:p>
          <a:p>
            <a:pPr>
              <a:buFont typeface="Wingdings 3" pitchFamily="18" charset="2"/>
              <a:buNone/>
            </a:pPr>
            <a:endParaRPr lang="en-US" sz="2400" dirty="0" smtClean="0">
              <a:latin typeface="Rockwell" pitchFamily="18" charset="0"/>
            </a:endParaRPr>
          </a:p>
          <a:p>
            <a:pPr marL="849313" lvl="1" indent="-457200">
              <a:buFont typeface="Lucida Sans Unicode" pitchFamily="34" charset="0"/>
              <a:buAutoNum type="arabicPeriod"/>
            </a:pPr>
            <a:r>
              <a:rPr lang="en-US" sz="2000" dirty="0" smtClean="0">
                <a:latin typeface="Rockwell" pitchFamily="18" charset="0"/>
              </a:rPr>
              <a:t>Phonological Awareness refers to an individual’s awareness of the phonological or sound structure of language.  The Phonological Awareness Composite is a measure of auditory processing (</a:t>
            </a:r>
            <a:r>
              <a:rPr lang="en-US" sz="2000" dirty="0" err="1" smtClean="0">
                <a:latin typeface="Rockwell" pitchFamily="18" charset="0"/>
              </a:rPr>
              <a:t>Ga</a:t>
            </a:r>
            <a:r>
              <a:rPr lang="en-US" sz="2000" dirty="0" smtClean="0">
                <a:latin typeface="Rockwell" pitchFamily="18" charset="0"/>
              </a:rPr>
              <a:t>).  Students with a deficit in auditory processing may experience problems learning grapheme to phoneme correspondence, reading nonsense words, and decoding.</a:t>
            </a:r>
            <a:endParaRPr lang="en-US" sz="2400" dirty="0" smtClean="0">
              <a:latin typeface="Rockwell" pitchFamily="18" charset="0"/>
            </a:endParaRPr>
          </a:p>
        </p:txBody>
      </p:sp>
      <p:sp>
        <p:nvSpPr>
          <p:cNvPr id="3" name="Title 2"/>
          <p:cNvSpPr>
            <a:spLocks noGrp="1"/>
          </p:cNvSpPr>
          <p:nvPr>
            <p:ph type="title"/>
          </p:nvPr>
        </p:nvSpPr>
        <p:spPr>
          <a:xfrm>
            <a:off x="457200" y="274639"/>
            <a:ext cx="8229600" cy="516670"/>
          </a:xfrm>
        </p:spPr>
        <p:txBody>
          <a:bodyPr>
            <a:normAutofit fontScale="90000"/>
          </a:bodyPr>
          <a:lstStyle/>
          <a:p>
            <a:pPr>
              <a:defRPr/>
            </a:pPr>
            <a:r>
              <a:rPr lang="en-US" b="1" dirty="0" smtClean="0">
                <a:latin typeface="Rockwell" pitchFamily="18" charset="0"/>
              </a:rPr>
              <a:t>Assessment Instruments</a:t>
            </a:r>
            <a:endParaRPr lang="en-US" b="1"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1885" y="1640113"/>
            <a:ext cx="8403771" cy="5036457"/>
          </a:xfrm>
        </p:spPr>
        <p:txBody>
          <a:bodyPr>
            <a:normAutofit/>
          </a:bodyPr>
          <a:lstStyle/>
          <a:p>
            <a:pPr>
              <a:buNone/>
            </a:pPr>
            <a:r>
              <a:rPr lang="en-US" dirty="0" smtClean="0">
                <a:latin typeface="Rockwell" pitchFamily="18" charset="0"/>
              </a:rPr>
              <a:t>[A] specific learning disability that is </a:t>
            </a:r>
            <a:r>
              <a:rPr lang="en-US" dirty="0" smtClean="0">
                <a:solidFill>
                  <a:srgbClr val="C00000"/>
                </a:solidFill>
                <a:latin typeface="Rockwell" pitchFamily="18" charset="0"/>
              </a:rPr>
              <a:t>neurobiological</a:t>
            </a:r>
            <a:r>
              <a:rPr lang="en-US" dirty="0" smtClean="0">
                <a:latin typeface="Rockwell" pitchFamily="18" charset="0"/>
              </a:rPr>
              <a:t> in origin. It is characterized by difficulties with accurate and/or fluent word recognition and by poor spelling and decoding abilities. </a:t>
            </a:r>
          </a:p>
          <a:p>
            <a:pPr>
              <a:buNone/>
            </a:pPr>
            <a:r>
              <a:rPr lang="en-US" dirty="0" smtClean="0">
                <a:latin typeface="Rockwell" pitchFamily="18" charset="0"/>
              </a:rPr>
              <a:t>These difficulties typically result from a deficit in the </a:t>
            </a:r>
            <a:r>
              <a:rPr lang="en-US" dirty="0" smtClean="0">
                <a:solidFill>
                  <a:srgbClr val="C00000"/>
                </a:solidFill>
                <a:latin typeface="Rockwell" pitchFamily="18" charset="0"/>
              </a:rPr>
              <a:t>phonological component of language </a:t>
            </a:r>
            <a:r>
              <a:rPr lang="en-US" dirty="0" smtClean="0">
                <a:latin typeface="Rockwell" pitchFamily="18" charset="0"/>
              </a:rPr>
              <a:t>that is often </a:t>
            </a:r>
            <a:r>
              <a:rPr lang="en-US" dirty="0" smtClean="0">
                <a:solidFill>
                  <a:srgbClr val="C00000"/>
                </a:solidFill>
                <a:latin typeface="Rockwell" pitchFamily="18" charset="0"/>
              </a:rPr>
              <a:t>unexpected</a:t>
            </a:r>
            <a:r>
              <a:rPr lang="en-US" dirty="0" smtClean="0">
                <a:latin typeface="Rockwell" pitchFamily="18" charset="0"/>
              </a:rPr>
              <a:t> in relation to other cognitive abilities and the provision of effective classroom instruction. </a:t>
            </a:r>
          </a:p>
          <a:p>
            <a:pPr>
              <a:buNone/>
            </a:pPr>
            <a:r>
              <a:rPr lang="en-US" dirty="0" smtClean="0">
                <a:solidFill>
                  <a:srgbClr val="C00000"/>
                </a:solidFill>
                <a:latin typeface="Rockwell" pitchFamily="18" charset="0"/>
              </a:rPr>
              <a:t>Secondary </a:t>
            </a:r>
            <a:r>
              <a:rPr lang="en-US" dirty="0" smtClean="0">
                <a:latin typeface="Rockwell" pitchFamily="18" charset="0"/>
              </a:rPr>
              <a:t>consequences may include problems in reading comprehension and reduced reading experience that can impede growth of vocabulary and background knowledge.</a:t>
            </a:r>
            <a:endParaRPr lang="en-US" dirty="0">
              <a:latin typeface="Rockwell" pitchFamily="18" charset="0"/>
            </a:endParaRPr>
          </a:p>
        </p:txBody>
      </p:sp>
      <p:sp>
        <p:nvSpPr>
          <p:cNvPr id="3" name="Title 2"/>
          <p:cNvSpPr>
            <a:spLocks noGrp="1"/>
          </p:cNvSpPr>
          <p:nvPr>
            <p:ph type="title"/>
          </p:nvPr>
        </p:nvSpPr>
        <p:spPr>
          <a:xfrm>
            <a:off x="838200" y="76200"/>
            <a:ext cx="7620000" cy="1099457"/>
          </a:xfrm>
        </p:spPr>
        <p:txBody>
          <a:bodyPr>
            <a:normAutofit/>
          </a:bodyPr>
          <a:lstStyle/>
          <a:p>
            <a:r>
              <a:rPr lang="en-US" sz="3200" b="1" i="1" dirty="0" smtClean="0">
                <a:latin typeface="Rockwell" pitchFamily="18" charset="0"/>
              </a:rPr>
              <a:t>International Dyslexia Association (2002) defines dyslexia as:</a:t>
            </a:r>
            <a:endParaRPr lang="en-US" sz="3200" dirty="0">
              <a:latin typeface="Rockwell" pitchFamily="18" charset="0"/>
            </a:endParaRPr>
          </a:p>
        </p:txBody>
      </p:sp>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1244600"/>
          </a:xfrm>
        </p:spPr>
        <p:txBody>
          <a:bodyPr/>
          <a:lstStyle/>
          <a:p>
            <a:pPr algn="ctr"/>
            <a:r>
              <a:rPr lang="en-US" dirty="0" smtClean="0">
                <a:latin typeface="Rockwell" pitchFamily="18" charset="0"/>
              </a:rPr>
              <a:t>Agenda for CTOPP </a:t>
            </a:r>
            <a:r>
              <a:rPr lang="en-US" sz="5400" dirty="0" smtClean="0">
                <a:latin typeface="Rockwell" pitchFamily="18" charset="0"/>
              </a:rPr>
              <a:t>2</a:t>
            </a:r>
            <a:endParaRPr lang="en-US" sz="5400" dirty="0">
              <a:latin typeface="Rockwell" pitchFamily="18" charset="0"/>
            </a:endParaRPr>
          </a:p>
        </p:txBody>
      </p:sp>
      <p:sp>
        <p:nvSpPr>
          <p:cNvPr id="3" name="Content Placeholder 2"/>
          <p:cNvSpPr>
            <a:spLocks noGrp="1"/>
          </p:cNvSpPr>
          <p:nvPr>
            <p:ph idx="1"/>
          </p:nvPr>
        </p:nvSpPr>
        <p:spPr>
          <a:xfrm>
            <a:off x="838200" y="2032000"/>
            <a:ext cx="7620000" cy="4140200"/>
          </a:xfrm>
        </p:spPr>
        <p:txBody>
          <a:bodyPr/>
          <a:lstStyle/>
          <a:p>
            <a:r>
              <a:rPr lang="en-US" dirty="0" smtClean="0">
                <a:latin typeface="Rockwell" pitchFamily="18" charset="0"/>
              </a:rPr>
              <a:t>Overview</a:t>
            </a:r>
          </a:p>
          <a:p>
            <a:r>
              <a:rPr lang="en-US" dirty="0" smtClean="0">
                <a:latin typeface="Rockwell" pitchFamily="18" charset="0"/>
              </a:rPr>
              <a:t>Subtests</a:t>
            </a:r>
          </a:p>
          <a:p>
            <a:r>
              <a:rPr lang="en-US" dirty="0" smtClean="0">
                <a:latin typeface="Rockwell" pitchFamily="18" charset="0"/>
              </a:rPr>
              <a:t>Test Administration</a:t>
            </a:r>
          </a:p>
          <a:p>
            <a:r>
              <a:rPr lang="en-US" dirty="0" smtClean="0">
                <a:latin typeface="Rockwell" pitchFamily="18" charset="0"/>
              </a:rPr>
              <a:t>Scoring</a:t>
            </a:r>
          </a:p>
          <a:p>
            <a:r>
              <a:rPr lang="en-US" dirty="0" smtClean="0">
                <a:latin typeface="Rockwell" pitchFamily="18" charset="0"/>
              </a:rPr>
              <a:t>Practice</a:t>
            </a:r>
            <a:endParaRPr lang="en-US" dirty="0">
              <a:latin typeface="Rockwell" pitchFamily="18" charset="0"/>
            </a:endParaRPr>
          </a:p>
        </p:txBody>
      </p:sp>
      <p:pic>
        <p:nvPicPr>
          <p:cNvPr id="6" name="Picture 5" descr="CTOPP2.jpg"/>
          <p:cNvPicPr>
            <a:picLocks noChangeAspect="1"/>
          </p:cNvPicPr>
          <p:nvPr/>
        </p:nvPicPr>
        <p:blipFill>
          <a:blip r:embed="rId2" cstate="print"/>
          <a:stretch>
            <a:fillRect/>
          </a:stretch>
        </p:blipFill>
        <p:spPr>
          <a:xfrm>
            <a:off x="5178900" y="1973943"/>
            <a:ext cx="2770370" cy="3497943"/>
          </a:xfrm>
          <a:prstGeom prst="rect">
            <a:avLst/>
          </a:prstGeom>
        </p:spPr>
      </p:pic>
    </p:spTree>
    <p:extLst>
      <p:ext uri="{BB962C8B-B14F-4D97-AF65-F5344CB8AC3E}">
        <p14:creationId xmlns="" xmlns:p14="http://schemas.microsoft.com/office/powerpoint/2010/main" val="1267117813"/>
      </p:ext>
    </p:extLst>
  </p:cSld>
  <p:clrMapOvr>
    <a:masterClrMapping/>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Learner Objectives</a:t>
            </a:r>
            <a:endParaRPr lang="en-US" dirty="0"/>
          </a:p>
        </p:txBody>
      </p:sp>
      <p:sp>
        <p:nvSpPr>
          <p:cNvPr id="3" name="Content Placeholder 2"/>
          <p:cNvSpPr>
            <a:spLocks noGrp="1"/>
          </p:cNvSpPr>
          <p:nvPr>
            <p:ph idx="1"/>
          </p:nvPr>
        </p:nvSpPr>
        <p:spPr/>
        <p:txBody>
          <a:bodyPr/>
          <a:lstStyle/>
          <a:p>
            <a:r>
              <a:rPr lang="en-US" dirty="0" smtClean="0"/>
              <a:t>The learner will be able to discuss the basic sections of the CTOPP 2 and phonological processing.</a:t>
            </a:r>
          </a:p>
          <a:p>
            <a:r>
              <a:rPr lang="en-US" dirty="0" smtClean="0"/>
              <a:t>The learner will be able to administer the core subtests of the CTOPP 2.</a:t>
            </a:r>
          </a:p>
          <a:p>
            <a:r>
              <a:rPr lang="en-US" dirty="0" smtClean="0"/>
              <a:t>The learner will be able to score and interpret the core subtests of the CTOPP 2.</a:t>
            </a:r>
            <a:endParaRPr lang="en-US" dirty="0"/>
          </a:p>
        </p:txBody>
      </p:sp>
    </p:spTree>
    <p:extLst>
      <p:ext uri="{BB962C8B-B14F-4D97-AF65-F5344CB8AC3E}">
        <p14:creationId xmlns="" xmlns:p14="http://schemas.microsoft.com/office/powerpoint/2010/main" val="3065558174"/>
      </p:ext>
    </p:extLst>
  </p:cSld>
  <p:clrMapOvr>
    <a:masterClrMapping/>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CTOPP 2</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CTOPP assesses phonological awareness, phonological memory and rapid naming.</a:t>
            </a:r>
          </a:p>
          <a:p>
            <a:r>
              <a:rPr lang="en-US" dirty="0" smtClean="0"/>
              <a:t>A deficit in one or more of these processes is viewed as the most common cause of reading disabilities.</a:t>
            </a:r>
          </a:p>
          <a:p>
            <a:r>
              <a:rPr lang="en-US" dirty="0" smtClean="0"/>
              <a:t>2 Versions of test:</a:t>
            </a:r>
          </a:p>
          <a:p>
            <a:pPr marL="0" indent="0">
              <a:buNone/>
            </a:pPr>
            <a:r>
              <a:rPr lang="en-US" dirty="0" smtClean="0"/>
              <a:t>    1.  Ages 4 - 6  contains 9 core subtests and 1 	supplemental.</a:t>
            </a:r>
          </a:p>
          <a:p>
            <a:pPr marL="0" indent="0">
              <a:buNone/>
            </a:pPr>
            <a:r>
              <a:rPr lang="en-US" dirty="0"/>
              <a:t> </a:t>
            </a:r>
            <a:r>
              <a:rPr lang="en-US" dirty="0" smtClean="0"/>
              <a:t>    2. Ages 7 - 24  contains 7 core subtests and 2 	supplemental.</a:t>
            </a:r>
          </a:p>
          <a:p>
            <a:r>
              <a:rPr lang="en-US" dirty="0" smtClean="0"/>
              <a:t>Individual administration.</a:t>
            </a:r>
          </a:p>
          <a:p>
            <a:r>
              <a:rPr lang="en-US" dirty="0" smtClean="0"/>
              <a:t>Requires about 30 minutes to administer.</a:t>
            </a:r>
            <a:endParaRPr lang="en-US" dirty="0"/>
          </a:p>
        </p:txBody>
      </p:sp>
    </p:spTree>
    <p:extLst>
      <p:ext uri="{BB962C8B-B14F-4D97-AF65-F5344CB8AC3E}">
        <p14:creationId xmlns="" xmlns:p14="http://schemas.microsoft.com/office/powerpoint/2010/main" val="2530249756"/>
      </p:ext>
    </p:extLst>
  </p:cSld>
  <p:clrMapOvr>
    <a:masterClrMapping/>
  </p:clrMapOvr>
  <p:transition spd="med">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CTOPP 2 Characteristics</a:t>
            </a:r>
            <a:endParaRPr lang="en-US" dirty="0"/>
          </a:p>
        </p:txBody>
      </p:sp>
      <p:sp>
        <p:nvSpPr>
          <p:cNvPr id="3" name="Content Placeholder 2"/>
          <p:cNvSpPr>
            <a:spLocks noGrp="1"/>
          </p:cNvSpPr>
          <p:nvPr>
            <p:ph idx="1"/>
          </p:nvPr>
        </p:nvSpPr>
        <p:spPr/>
        <p:txBody>
          <a:bodyPr/>
          <a:lstStyle/>
          <a:p>
            <a:r>
              <a:rPr lang="en-US" dirty="0" smtClean="0"/>
              <a:t>New normative data collected in 2008 and 2009.</a:t>
            </a:r>
          </a:p>
          <a:p>
            <a:r>
              <a:rPr lang="en-US" dirty="0" smtClean="0"/>
              <a:t>Eliminated “floor effects” in 5-6 year old version by addition of new items (may now administer CTOPP 2 to 2 - 4 year olds).</a:t>
            </a:r>
          </a:p>
          <a:p>
            <a:r>
              <a:rPr lang="en-US" dirty="0" smtClean="0"/>
              <a:t>New phonological awareness subtest for 7-24 year olds.</a:t>
            </a:r>
          </a:p>
          <a:p>
            <a:endParaRPr lang="en-US" dirty="0"/>
          </a:p>
        </p:txBody>
      </p:sp>
    </p:spTree>
    <p:extLst>
      <p:ext uri="{BB962C8B-B14F-4D97-AF65-F5344CB8AC3E}">
        <p14:creationId xmlns="" xmlns:p14="http://schemas.microsoft.com/office/powerpoint/2010/main" val="3803662325"/>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367486" cy="1615440"/>
          </a:xfrm>
        </p:spPr>
        <p:txBody>
          <a:bodyPr>
            <a:noAutofit/>
          </a:bodyPr>
          <a:lstStyle/>
          <a:p>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200" b="1" dirty="0" smtClean="0"/>
              <a:t>Three </a:t>
            </a:r>
            <a:r>
              <a:rPr lang="en-US" sz="3200" b="1" dirty="0"/>
              <a:t>Kinds of Phonological Processing</a:t>
            </a:r>
            <a:r>
              <a:rPr lang="en-US" sz="2800" dirty="0" smtClean="0"/>
              <a:t/>
            </a:r>
            <a:br>
              <a:rPr lang="en-US" sz="2800" dirty="0" smtClean="0"/>
            </a:br>
            <a:endParaRPr lang="en-US" sz="2800" dirty="0"/>
          </a:p>
        </p:txBody>
      </p:sp>
      <p:sp>
        <p:nvSpPr>
          <p:cNvPr id="3" name="Content Placeholder 2"/>
          <p:cNvSpPr>
            <a:spLocks noGrp="1"/>
          </p:cNvSpPr>
          <p:nvPr>
            <p:ph idx="1"/>
          </p:nvPr>
        </p:nvSpPr>
        <p:spPr/>
        <p:txBody>
          <a:bodyPr>
            <a:normAutofit/>
          </a:bodyPr>
          <a:lstStyle/>
          <a:p>
            <a:r>
              <a:rPr lang="en-US" dirty="0" smtClean="0"/>
              <a:t>Phonological Awareness - Awareness of and access to the sound structure of his/her oral language. For example, “cat” has three phonemes.</a:t>
            </a:r>
          </a:p>
          <a:p>
            <a:r>
              <a:rPr lang="en-US" dirty="0" smtClean="0"/>
              <a:t>Phonological Memory - Coding information for temporary storage in working or short-term memory.</a:t>
            </a:r>
          </a:p>
          <a:p>
            <a:r>
              <a:rPr lang="en-US" dirty="0" smtClean="0"/>
              <a:t>Rapid Naming - Requires efficient retrieval of phonological information from long-term memory.</a:t>
            </a:r>
            <a:endParaRPr lang="en-US" dirty="0"/>
          </a:p>
        </p:txBody>
      </p:sp>
    </p:spTree>
    <p:extLst>
      <p:ext uri="{BB962C8B-B14F-4D97-AF65-F5344CB8AC3E}">
        <p14:creationId xmlns="" xmlns:p14="http://schemas.microsoft.com/office/powerpoint/2010/main" val="2964637950"/>
      </p:ext>
    </p:extLst>
  </p:cSld>
  <p:clrMapOvr>
    <a:masterClrMapping/>
  </p:clrMapOvr>
  <p:transition spd="med">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Phonological Awareness</a:t>
            </a:r>
            <a:endParaRPr lang="en-US" dirty="0"/>
          </a:p>
        </p:txBody>
      </p:sp>
      <p:sp>
        <p:nvSpPr>
          <p:cNvPr id="3" name="Content Placeholder 2"/>
          <p:cNvSpPr>
            <a:spLocks noGrp="1"/>
          </p:cNvSpPr>
          <p:nvPr>
            <p:ph idx="1"/>
          </p:nvPr>
        </p:nvSpPr>
        <p:spPr/>
        <p:txBody>
          <a:bodyPr/>
          <a:lstStyle/>
          <a:p>
            <a:r>
              <a:rPr lang="en-US" dirty="0" smtClean="0"/>
              <a:t>Refers to an individual’s awareness of and access to the sound structure of his or her oral language.</a:t>
            </a:r>
          </a:p>
          <a:p>
            <a:r>
              <a:rPr lang="en-US" dirty="0" smtClean="0"/>
              <a:t>Most important reason to assess is that there are clear implications for interventions.</a:t>
            </a:r>
          </a:p>
          <a:p>
            <a:r>
              <a:rPr lang="en-US" dirty="0" smtClean="0"/>
              <a:t>To remediate, use reading approaches that feature systematic, explicit instruction in phonological awareness and phonemic decoding skills. </a:t>
            </a:r>
            <a:endParaRPr lang="en-US" dirty="0"/>
          </a:p>
        </p:txBody>
      </p:sp>
    </p:spTree>
    <p:extLst>
      <p:ext uri="{BB962C8B-B14F-4D97-AF65-F5344CB8AC3E}">
        <p14:creationId xmlns="" xmlns:p14="http://schemas.microsoft.com/office/powerpoint/2010/main" val="1275883786"/>
      </p:ext>
    </p:extLst>
  </p:cSld>
  <p:clrMapOvr>
    <a:masterClrMapping/>
  </p:clrMapOvr>
  <p:transition spd="med">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Phonological Memory</a:t>
            </a:r>
            <a:endParaRPr lang="en-US" dirty="0"/>
          </a:p>
        </p:txBody>
      </p:sp>
      <p:sp>
        <p:nvSpPr>
          <p:cNvPr id="3" name="Content Placeholder 2"/>
          <p:cNvSpPr>
            <a:spLocks noGrp="1"/>
          </p:cNvSpPr>
          <p:nvPr>
            <p:ph idx="1"/>
          </p:nvPr>
        </p:nvSpPr>
        <p:spPr/>
        <p:txBody>
          <a:bodyPr/>
          <a:lstStyle/>
          <a:p>
            <a:r>
              <a:rPr lang="en-US" dirty="0" smtClean="0"/>
              <a:t>Refers to the coding of information phonologically for temporary storage in working or short-term memory.</a:t>
            </a:r>
          </a:p>
          <a:p>
            <a:r>
              <a:rPr lang="en-US" dirty="0" smtClean="0"/>
              <a:t>Phonological memory impairments can constrain the ability to learn new written and spoken vocabulary.</a:t>
            </a:r>
            <a:endParaRPr lang="en-US" dirty="0"/>
          </a:p>
        </p:txBody>
      </p:sp>
    </p:spTree>
    <p:extLst>
      <p:ext uri="{BB962C8B-B14F-4D97-AF65-F5344CB8AC3E}">
        <p14:creationId xmlns="" xmlns:p14="http://schemas.microsoft.com/office/powerpoint/2010/main" val="1090721307"/>
      </p:ext>
    </p:extLst>
  </p:cSld>
  <p:clrMapOvr>
    <a:masterClrMapping/>
  </p:clrMapOvr>
  <p:transition spd="med">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Rapid Naming</a:t>
            </a:r>
            <a:endParaRPr lang="en-US" dirty="0"/>
          </a:p>
        </p:txBody>
      </p:sp>
      <p:sp>
        <p:nvSpPr>
          <p:cNvPr id="3" name="Content Placeholder 2"/>
          <p:cNvSpPr>
            <a:spLocks noGrp="1"/>
          </p:cNvSpPr>
          <p:nvPr>
            <p:ph idx="1"/>
          </p:nvPr>
        </p:nvSpPr>
        <p:spPr>
          <a:xfrm>
            <a:off x="838200" y="1701800"/>
            <a:ext cx="7620000" cy="2536371"/>
          </a:xfrm>
        </p:spPr>
        <p:txBody>
          <a:bodyPr/>
          <a:lstStyle/>
          <a:p>
            <a:r>
              <a:rPr lang="en-US" dirty="0" smtClean="0"/>
              <a:t>Require speech and processing of visual as well as phonological information.</a:t>
            </a:r>
          </a:p>
          <a:p>
            <a:r>
              <a:rPr lang="en-US" dirty="0" smtClean="0"/>
              <a:t>Poor skills in rapid naming are an indicator of poor performance in reading.</a:t>
            </a:r>
            <a:endParaRPr lang="en-US" dirty="0"/>
          </a:p>
        </p:txBody>
      </p:sp>
    </p:spTree>
    <p:extLst>
      <p:ext uri="{BB962C8B-B14F-4D97-AF65-F5344CB8AC3E}">
        <p14:creationId xmlns="" xmlns:p14="http://schemas.microsoft.com/office/powerpoint/2010/main" val="1273130592"/>
      </p:ext>
    </p:extLst>
  </p:cSld>
  <p:clrMapOvr>
    <a:masterClrMapping/>
  </p:clrMapOvr>
  <p:transition spd="med">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939800"/>
          </a:xfrm>
        </p:spPr>
        <p:txBody>
          <a:bodyPr/>
          <a:lstStyle/>
          <a:p>
            <a:r>
              <a:rPr lang="en-US" dirty="0" smtClean="0"/>
              <a:t>Subtests</a:t>
            </a:r>
            <a:endParaRPr lang="en-US" dirty="0"/>
          </a:p>
        </p:txBody>
      </p:sp>
      <p:sp>
        <p:nvSpPr>
          <p:cNvPr id="3" name="Content Placeholder 2"/>
          <p:cNvSpPr>
            <a:spLocks noGrp="1"/>
          </p:cNvSpPr>
          <p:nvPr>
            <p:ph idx="1"/>
          </p:nvPr>
        </p:nvSpPr>
        <p:spPr>
          <a:xfrm>
            <a:off x="838200" y="1306286"/>
            <a:ext cx="7620000" cy="4865914"/>
          </a:xfrm>
        </p:spPr>
        <p:txBody>
          <a:bodyPr>
            <a:normAutofit fontScale="92500" lnSpcReduction="10000"/>
          </a:bodyPr>
          <a:lstStyle/>
          <a:p>
            <a:r>
              <a:rPr lang="en-US" dirty="0" smtClean="0"/>
              <a:t>Elision (EL) - Repeat a word and then say word after dropping a sound</a:t>
            </a:r>
            <a:r>
              <a:rPr lang="en-US" dirty="0" smtClean="0"/>
              <a:t>. (*See Task Analysis of Elision)</a:t>
            </a:r>
            <a:endParaRPr lang="en-US" dirty="0" smtClean="0"/>
          </a:p>
          <a:p>
            <a:r>
              <a:rPr lang="en-US" dirty="0" smtClean="0"/>
              <a:t>Blending Words (BW) - Combine sounds to form words.</a:t>
            </a:r>
          </a:p>
          <a:p>
            <a:r>
              <a:rPr lang="en-US" dirty="0" smtClean="0"/>
              <a:t>Sound Matching (SM) - Match sounds to picture with same beginning or ending sound.</a:t>
            </a:r>
          </a:p>
          <a:p>
            <a:r>
              <a:rPr lang="en-US" dirty="0" smtClean="0"/>
              <a:t>Phoneme Isolation (PI)-Identify target sounds in words.</a:t>
            </a:r>
          </a:p>
          <a:p>
            <a:r>
              <a:rPr lang="en-US" dirty="0" smtClean="0"/>
              <a:t>Memory for Digits (MD) - Repeat a series of numbers from 2 to 8 digits.</a:t>
            </a:r>
          </a:p>
          <a:p>
            <a:r>
              <a:rPr lang="en-US" dirty="0" err="1" smtClean="0"/>
              <a:t>Nonword</a:t>
            </a:r>
            <a:r>
              <a:rPr lang="en-US" dirty="0" smtClean="0"/>
              <a:t> Repetition (NR) - Repeat </a:t>
            </a:r>
            <a:r>
              <a:rPr lang="en-US" dirty="0" err="1" smtClean="0"/>
              <a:t>nonwords</a:t>
            </a:r>
            <a:r>
              <a:rPr lang="en-US" dirty="0" smtClean="0"/>
              <a:t> that range in length from 3 to 15 sounds.</a:t>
            </a:r>
            <a:endParaRPr lang="en-US" dirty="0"/>
          </a:p>
        </p:txBody>
      </p:sp>
      <p:sp>
        <p:nvSpPr>
          <p:cNvPr id="4" name="Rectangle 3"/>
          <p:cNvSpPr/>
          <p:nvPr/>
        </p:nvSpPr>
        <p:spPr>
          <a:xfrm>
            <a:off x="7702580" y="0"/>
            <a:ext cx="957313" cy="245837"/>
          </a:xfrm>
          <a:prstGeom prst="rect">
            <a:avLst/>
          </a:prstGeom>
        </p:spPr>
        <p:txBody>
          <a:bodyPr wrap="none">
            <a:spAutoFit/>
          </a:bodyPr>
          <a:lstStyle/>
          <a:p>
            <a:pPr>
              <a:lnSpc>
                <a:spcPct val="95000"/>
              </a:lnSpc>
            </a:pPr>
            <a:r>
              <a:rPr lang="en-US" sz="1050" dirty="0" smtClean="0"/>
              <a:t>Handout </a:t>
            </a:r>
            <a:r>
              <a:rPr lang="en-US" sz="1050" dirty="0" smtClean="0"/>
              <a:t>p. 7</a:t>
            </a:r>
            <a:endParaRPr lang="en-US" sz="1050" dirty="0"/>
          </a:p>
        </p:txBody>
      </p:sp>
    </p:spTree>
    <p:extLst>
      <p:ext uri="{BB962C8B-B14F-4D97-AF65-F5344CB8AC3E}">
        <p14:creationId xmlns="" xmlns:p14="http://schemas.microsoft.com/office/powerpoint/2010/main" val="3418650432"/>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Subtests (continued)</a:t>
            </a:r>
            <a:endParaRPr lang="en-US" dirty="0"/>
          </a:p>
        </p:txBody>
      </p:sp>
      <p:sp>
        <p:nvSpPr>
          <p:cNvPr id="3" name="Content Placeholder 2"/>
          <p:cNvSpPr>
            <a:spLocks noGrp="1"/>
          </p:cNvSpPr>
          <p:nvPr>
            <p:ph idx="1"/>
          </p:nvPr>
        </p:nvSpPr>
        <p:spPr>
          <a:xfrm>
            <a:off x="457200" y="1609416"/>
            <a:ext cx="7696200" cy="4846320"/>
          </a:xfrm>
        </p:spPr>
        <p:txBody>
          <a:bodyPr/>
          <a:lstStyle/>
          <a:p>
            <a:r>
              <a:rPr lang="en-US" dirty="0" smtClean="0"/>
              <a:t>Rapid Color Naming (RC) -Speed at naming the colors of a series of blocks printed on 2 pages.</a:t>
            </a:r>
          </a:p>
          <a:p>
            <a:r>
              <a:rPr lang="en-US" dirty="0" smtClean="0"/>
              <a:t>Rapid Object Naming (RO) - Speed at naming a series of objects on two pages.</a:t>
            </a:r>
          </a:p>
          <a:p>
            <a:r>
              <a:rPr lang="en-US" dirty="0" smtClean="0"/>
              <a:t>Rapid Digit Naming (RD) - Speed at naming numbers on two pages.</a:t>
            </a:r>
          </a:p>
          <a:p>
            <a:r>
              <a:rPr lang="en-US" dirty="0" smtClean="0"/>
              <a:t>Rapid Letter Naming (RL) - Speed at naming letters on two pages.</a:t>
            </a:r>
          </a:p>
          <a:p>
            <a:endParaRPr lang="en-US" dirty="0"/>
          </a:p>
        </p:txBody>
      </p:sp>
    </p:spTree>
    <p:extLst>
      <p:ext uri="{BB962C8B-B14F-4D97-AF65-F5344CB8AC3E}">
        <p14:creationId xmlns="" xmlns:p14="http://schemas.microsoft.com/office/powerpoint/2010/main" val="1499382029"/>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fld id="{41C49E10-AF78-43FB-9BFC-B6F240DEEE13}" type="slidenum">
              <a:rPr lang="en-US"/>
              <a:pPr/>
              <a:t>7</a:t>
            </a:fld>
            <a:endParaRPr lang="en-US"/>
          </a:p>
        </p:txBody>
      </p:sp>
      <p:sp>
        <p:nvSpPr>
          <p:cNvPr id="39940" name="Rectangle 4"/>
          <p:cNvSpPr>
            <a:spLocks noChangeArrowheads="1"/>
          </p:cNvSpPr>
          <p:nvPr/>
        </p:nvSpPr>
        <p:spPr bwMode="auto">
          <a:xfrm>
            <a:off x="381000" y="1295400"/>
            <a:ext cx="8305800" cy="381000"/>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39941" name="Rectangle 5"/>
          <p:cNvSpPr>
            <a:spLocks noChangeArrowheads="1"/>
          </p:cNvSpPr>
          <p:nvPr/>
        </p:nvSpPr>
        <p:spPr bwMode="auto">
          <a:xfrm>
            <a:off x="863600" y="5410200"/>
            <a:ext cx="1981200" cy="1447800"/>
          </a:xfrm>
          <a:prstGeom prst="rect">
            <a:avLst/>
          </a:prstGeom>
          <a:solidFill>
            <a:schemeClr val="bg1"/>
          </a:solidFill>
          <a:ln w="9525">
            <a:noFill/>
            <a:miter lim="800000"/>
            <a:headEnd/>
            <a:tailEnd/>
          </a:ln>
          <a:effectLst/>
        </p:spPr>
        <p:txBody>
          <a:bodyPr wrap="none" anchor="ctr"/>
          <a:lstStyle/>
          <a:p>
            <a:endParaRPr lang="en-US"/>
          </a:p>
        </p:txBody>
      </p:sp>
      <p:pic>
        <p:nvPicPr>
          <p:cNvPr id="39942" name="Picture 6" descr="HH00846_"/>
          <p:cNvPicPr>
            <a:picLocks noChangeAspect="1" noChangeArrowheads="1"/>
          </p:cNvPicPr>
          <p:nvPr/>
        </p:nvPicPr>
        <p:blipFill>
          <a:blip r:embed="rId3" cstate="print"/>
          <a:srcRect/>
          <a:stretch>
            <a:fillRect/>
          </a:stretch>
        </p:blipFill>
        <p:spPr bwMode="auto">
          <a:xfrm>
            <a:off x="725714" y="228600"/>
            <a:ext cx="4544786" cy="6299200"/>
          </a:xfrm>
          <a:prstGeom prst="rect">
            <a:avLst/>
          </a:prstGeom>
          <a:noFill/>
          <a:ln w="9525">
            <a:noFill/>
            <a:miter lim="800000"/>
            <a:headEnd/>
            <a:tailEnd/>
          </a:ln>
        </p:spPr>
      </p:pic>
      <p:sp>
        <p:nvSpPr>
          <p:cNvPr id="39943" name="Text Box 7"/>
          <p:cNvSpPr txBox="1">
            <a:spLocks noChangeArrowheads="1"/>
          </p:cNvSpPr>
          <p:nvPr/>
        </p:nvSpPr>
        <p:spPr bwMode="auto">
          <a:xfrm>
            <a:off x="2159000" y="5943600"/>
            <a:ext cx="4495800" cy="685800"/>
          </a:xfrm>
          <a:prstGeom prst="rect">
            <a:avLst/>
          </a:prstGeom>
          <a:solidFill>
            <a:srgbClr val="FFFFFF"/>
          </a:solidFill>
          <a:ln w="9525">
            <a:solidFill>
              <a:srgbClr val="000000"/>
            </a:solidFill>
            <a:miter lim="800000"/>
            <a:headEnd/>
            <a:tailEnd/>
          </a:ln>
        </p:spPr>
        <p:txBody>
          <a:bodyPr/>
          <a:lstStyle/>
          <a:p>
            <a:r>
              <a:rPr lang="en-US" sz="1600" b="1" dirty="0">
                <a:latin typeface="Rockwell" pitchFamily="18" charset="0"/>
              </a:rPr>
              <a:t>Phonology </a:t>
            </a:r>
            <a:r>
              <a:rPr lang="en-US" sz="1600" dirty="0">
                <a:latin typeface="Rockwell" pitchFamily="18" charset="0"/>
              </a:rPr>
              <a:t>– refers to the sounds and sound sequences that we process and/or </a:t>
            </a:r>
            <a:r>
              <a:rPr lang="en-US" sz="1600" dirty="0" smtClean="0">
                <a:latin typeface="Rockwell" pitchFamily="18" charset="0"/>
              </a:rPr>
              <a:t>produce.</a:t>
            </a:r>
            <a:endParaRPr lang="en-US" dirty="0">
              <a:latin typeface="Rockwell" pitchFamily="18" charset="0"/>
            </a:endParaRPr>
          </a:p>
        </p:txBody>
      </p:sp>
      <p:sp>
        <p:nvSpPr>
          <p:cNvPr id="39944" name="Text Box 8"/>
          <p:cNvSpPr txBox="1">
            <a:spLocks noChangeArrowheads="1"/>
          </p:cNvSpPr>
          <p:nvPr/>
        </p:nvSpPr>
        <p:spPr bwMode="auto">
          <a:xfrm>
            <a:off x="2616200" y="4648200"/>
            <a:ext cx="4445000" cy="609600"/>
          </a:xfrm>
          <a:prstGeom prst="rect">
            <a:avLst/>
          </a:prstGeom>
          <a:solidFill>
            <a:srgbClr val="FFFFFF"/>
          </a:solidFill>
          <a:ln w="9525">
            <a:solidFill>
              <a:srgbClr val="000000"/>
            </a:solidFill>
            <a:miter lim="800000"/>
            <a:headEnd/>
            <a:tailEnd/>
          </a:ln>
        </p:spPr>
        <p:txBody>
          <a:bodyPr/>
          <a:lstStyle/>
          <a:p>
            <a:r>
              <a:rPr lang="en-US" sz="1600" b="1" dirty="0">
                <a:latin typeface="Rockwell" pitchFamily="18" charset="0"/>
              </a:rPr>
              <a:t>Semantics</a:t>
            </a:r>
            <a:r>
              <a:rPr lang="en-US" sz="1600" dirty="0">
                <a:latin typeface="Rockwell" pitchFamily="18" charset="0"/>
              </a:rPr>
              <a:t> – knowledge of specific words and their </a:t>
            </a:r>
            <a:r>
              <a:rPr lang="en-US" sz="1600" dirty="0" smtClean="0">
                <a:latin typeface="Rockwell" pitchFamily="18" charset="0"/>
              </a:rPr>
              <a:t>meanings.</a:t>
            </a:r>
            <a:endParaRPr lang="en-US" dirty="0">
              <a:latin typeface="Rockwell" pitchFamily="18" charset="0"/>
            </a:endParaRPr>
          </a:p>
        </p:txBody>
      </p:sp>
      <p:sp>
        <p:nvSpPr>
          <p:cNvPr id="39945" name="Text Box 9"/>
          <p:cNvSpPr txBox="1">
            <a:spLocks noChangeArrowheads="1"/>
          </p:cNvSpPr>
          <p:nvPr/>
        </p:nvSpPr>
        <p:spPr bwMode="auto">
          <a:xfrm>
            <a:off x="3149600" y="3124200"/>
            <a:ext cx="3962400" cy="914400"/>
          </a:xfrm>
          <a:prstGeom prst="rect">
            <a:avLst/>
          </a:prstGeom>
          <a:solidFill>
            <a:srgbClr val="FFFFFF"/>
          </a:solidFill>
          <a:ln w="9525">
            <a:solidFill>
              <a:srgbClr val="000000"/>
            </a:solidFill>
            <a:miter lim="800000"/>
            <a:headEnd/>
            <a:tailEnd/>
          </a:ln>
        </p:spPr>
        <p:txBody>
          <a:bodyPr/>
          <a:lstStyle/>
          <a:p>
            <a:r>
              <a:rPr lang="en-US" sz="1600" b="1" dirty="0">
                <a:latin typeface="Rockwell" pitchFamily="18" charset="0"/>
              </a:rPr>
              <a:t>Syntax </a:t>
            </a:r>
            <a:r>
              <a:rPr lang="en-US" sz="1600" dirty="0">
                <a:latin typeface="Rockwell" pitchFamily="18" charset="0"/>
              </a:rPr>
              <a:t>– methodology of joining words to form meaningful sentences, incorporating the rules of </a:t>
            </a:r>
            <a:r>
              <a:rPr lang="en-US" sz="1600" dirty="0" smtClean="0">
                <a:latin typeface="Rockwell" pitchFamily="18" charset="0"/>
              </a:rPr>
              <a:t>grammar.</a:t>
            </a:r>
            <a:endParaRPr lang="en-US" dirty="0">
              <a:latin typeface="Rockwell" pitchFamily="18" charset="0"/>
            </a:endParaRPr>
          </a:p>
        </p:txBody>
      </p:sp>
      <p:sp>
        <p:nvSpPr>
          <p:cNvPr id="39946" name="Text Box 10"/>
          <p:cNvSpPr txBox="1">
            <a:spLocks noChangeArrowheads="1"/>
          </p:cNvSpPr>
          <p:nvPr/>
        </p:nvSpPr>
        <p:spPr bwMode="auto">
          <a:xfrm>
            <a:off x="3606800" y="1371600"/>
            <a:ext cx="3911600" cy="952500"/>
          </a:xfrm>
          <a:prstGeom prst="rect">
            <a:avLst/>
          </a:prstGeom>
          <a:solidFill>
            <a:srgbClr val="FFFFFF"/>
          </a:solidFill>
          <a:ln w="9525">
            <a:solidFill>
              <a:srgbClr val="000000"/>
            </a:solidFill>
            <a:miter lim="800000"/>
            <a:headEnd/>
            <a:tailEnd/>
          </a:ln>
        </p:spPr>
        <p:txBody>
          <a:bodyPr/>
          <a:lstStyle/>
          <a:p>
            <a:r>
              <a:rPr lang="en-US" sz="1600" b="1" dirty="0">
                <a:latin typeface="Rockwell" pitchFamily="18" charset="0"/>
              </a:rPr>
              <a:t>Discourse</a:t>
            </a:r>
            <a:r>
              <a:rPr lang="en-US" sz="1600" dirty="0">
                <a:latin typeface="Rockwell" pitchFamily="18" charset="0"/>
              </a:rPr>
              <a:t> – language that goes beyond the sentence level (i.e., passages and paragraphs</a:t>
            </a:r>
            <a:r>
              <a:rPr lang="en-US" sz="1600" dirty="0" smtClean="0">
                <a:latin typeface="Rockwell" pitchFamily="18" charset="0"/>
              </a:rPr>
              <a:t>).</a:t>
            </a:r>
            <a:endParaRPr lang="en-US" dirty="0">
              <a:latin typeface="Rockwell" pitchFamily="18" charset="0"/>
            </a:endParaRPr>
          </a:p>
        </p:txBody>
      </p:sp>
      <p:sp>
        <p:nvSpPr>
          <p:cNvPr id="39947" name="Text Box 11"/>
          <p:cNvSpPr txBox="1">
            <a:spLocks noChangeArrowheads="1"/>
          </p:cNvSpPr>
          <p:nvPr/>
        </p:nvSpPr>
        <p:spPr bwMode="auto">
          <a:xfrm>
            <a:off x="2119086" y="0"/>
            <a:ext cx="6705600" cy="1066800"/>
          </a:xfrm>
          <a:prstGeom prst="rect">
            <a:avLst/>
          </a:prstGeom>
          <a:noFill/>
          <a:ln w="9525">
            <a:noFill/>
            <a:miter lim="800000"/>
            <a:headEnd/>
            <a:tailEnd/>
          </a:ln>
        </p:spPr>
        <p:txBody>
          <a:bodyPr/>
          <a:lstStyle/>
          <a:p>
            <a:r>
              <a:rPr lang="en-US" sz="3200" b="1" dirty="0" smtClean="0">
                <a:solidFill>
                  <a:schemeClr val="accent2"/>
                </a:solidFill>
                <a:latin typeface="Rockwell" pitchFamily="18" charset="0"/>
              </a:rPr>
              <a:t>Dyslexia is a </a:t>
            </a:r>
          </a:p>
          <a:p>
            <a:r>
              <a:rPr lang="en-US" sz="3200" b="1" dirty="0" smtClean="0">
                <a:solidFill>
                  <a:schemeClr val="accent2"/>
                </a:solidFill>
                <a:latin typeface="Rockwell" pitchFamily="18" charset="0"/>
              </a:rPr>
              <a:t>Language-Based Disability</a:t>
            </a:r>
            <a:endParaRPr lang="en-US" sz="3200" dirty="0">
              <a:solidFill>
                <a:schemeClr val="accent2"/>
              </a:solidFill>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Subtests (continued)</a:t>
            </a:r>
            <a:endParaRPr lang="en-US" dirty="0"/>
          </a:p>
        </p:txBody>
      </p:sp>
      <p:sp>
        <p:nvSpPr>
          <p:cNvPr id="3" name="Content Placeholder 2"/>
          <p:cNvSpPr>
            <a:spLocks noGrp="1"/>
          </p:cNvSpPr>
          <p:nvPr>
            <p:ph idx="1"/>
          </p:nvPr>
        </p:nvSpPr>
        <p:spPr/>
        <p:txBody>
          <a:bodyPr/>
          <a:lstStyle/>
          <a:p>
            <a:r>
              <a:rPr lang="en-US" dirty="0" smtClean="0"/>
              <a:t>Blending </a:t>
            </a:r>
            <a:r>
              <a:rPr lang="en-US" dirty="0" err="1" smtClean="0"/>
              <a:t>Nonwords</a:t>
            </a:r>
            <a:r>
              <a:rPr lang="en-US" dirty="0" smtClean="0"/>
              <a:t> (BN) - Ability to combine speech sounds to make </a:t>
            </a:r>
            <a:r>
              <a:rPr lang="en-US" dirty="0" err="1" smtClean="0"/>
              <a:t>nonwords</a:t>
            </a:r>
            <a:r>
              <a:rPr lang="en-US" dirty="0" smtClean="0"/>
              <a:t>.</a:t>
            </a:r>
          </a:p>
          <a:p>
            <a:r>
              <a:rPr lang="en-US" dirty="0" smtClean="0"/>
              <a:t>Segmenting </a:t>
            </a:r>
            <a:r>
              <a:rPr lang="en-US" dirty="0" err="1" smtClean="0"/>
              <a:t>Nonwords</a:t>
            </a:r>
            <a:r>
              <a:rPr lang="en-US" dirty="0" smtClean="0"/>
              <a:t> (SN) - Ability to say separate phonemes that make up a </a:t>
            </a:r>
            <a:r>
              <a:rPr lang="en-US" dirty="0" err="1" smtClean="0"/>
              <a:t>nonword</a:t>
            </a:r>
            <a:r>
              <a:rPr lang="en-US" dirty="0" smtClean="0"/>
              <a:t>.</a:t>
            </a:r>
          </a:p>
        </p:txBody>
      </p:sp>
      <p:pic>
        <p:nvPicPr>
          <p:cNvPr id="1026" name="Picture 2" descr="C:\Documents and Settings\buchanan\Local Settings\Temporary Internet Files\Content.IE5\WU740ZD0\MC900104624[1].wmf"/>
          <p:cNvPicPr>
            <a:picLocks noChangeAspect="1" noChangeArrowheads="1"/>
          </p:cNvPicPr>
          <p:nvPr/>
        </p:nvPicPr>
        <p:blipFill>
          <a:blip r:embed="rId2" cstate="print">
            <a:duotone>
              <a:prstClr val="black"/>
              <a:schemeClr val="accent2">
                <a:tint val="45000"/>
                <a:satMod val="400000"/>
              </a:schemeClr>
            </a:duotone>
          </a:blip>
          <a:srcRect/>
          <a:stretch>
            <a:fillRect/>
          </a:stretch>
        </p:blipFill>
        <p:spPr bwMode="auto">
          <a:xfrm>
            <a:off x="2277015" y="3981952"/>
            <a:ext cx="4283441" cy="1867305"/>
          </a:xfrm>
          <a:prstGeom prst="rect">
            <a:avLst/>
          </a:prstGeom>
          <a:noFill/>
        </p:spPr>
      </p:pic>
    </p:spTree>
    <p:extLst>
      <p:ext uri="{BB962C8B-B14F-4D97-AF65-F5344CB8AC3E}">
        <p14:creationId xmlns="" xmlns:p14="http://schemas.microsoft.com/office/powerpoint/2010/main" val="1017911508"/>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Composites</a:t>
            </a:r>
            <a:endParaRPr lang="en-US" dirty="0"/>
          </a:p>
        </p:txBody>
      </p:sp>
      <p:sp>
        <p:nvSpPr>
          <p:cNvPr id="3" name="Content Placeholder 2"/>
          <p:cNvSpPr>
            <a:spLocks noGrp="1"/>
          </p:cNvSpPr>
          <p:nvPr>
            <p:ph idx="1"/>
          </p:nvPr>
        </p:nvSpPr>
        <p:spPr>
          <a:xfrm>
            <a:off x="653143" y="1701800"/>
            <a:ext cx="7982857" cy="4470400"/>
          </a:xfrm>
        </p:spPr>
        <p:txBody>
          <a:bodyPr>
            <a:normAutofit/>
          </a:bodyPr>
          <a:lstStyle/>
          <a:p>
            <a:r>
              <a:rPr lang="en-US" dirty="0" smtClean="0"/>
              <a:t>Phonological Awareness Composite Score (PACS)</a:t>
            </a:r>
          </a:p>
          <a:p>
            <a:r>
              <a:rPr lang="en-US" dirty="0" smtClean="0"/>
              <a:t>Phonological Memory Composite Score (PMCS)</a:t>
            </a:r>
          </a:p>
          <a:p>
            <a:r>
              <a:rPr lang="en-US" dirty="0" smtClean="0"/>
              <a:t>Rapid Symbolic Naming Composite Score (RNCS)</a:t>
            </a:r>
          </a:p>
          <a:p>
            <a:r>
              <a:rPr lang="en-US" dirty="0"/>
              <a:t>Rapid </a:t>
            </a:r>
            <a:r>
              <a:rPr lang="en-US" dirty="0" smtClean="0"/>
              <a:t>Non-Symbolic </a:t>
            </a:r>
            <a:r>
              <a:rPr lang="en-US" dirty="0"/>
              <a:t>Naming Composite Score (</a:t>
            </a:r>
            <a:r>
              <a:rPr lang="en-US" dirty="0" smtClean="0"/>
              <a:t>RNNCS</a:t>
            </a:r>
            <a:r>
              <a:rPr lang="en-US" dirty="0"/>
              <a:t>)</a:t>
            </a:r>
          </a:p>
          <a:p>
            <a:r>
              <a:rPr lang="en-US" dirty="0" smtClean="0"/>
              <a:t>Alternate Phonological Awareness Composite Score (APACS)</a:t>
            </a:r>
          </a:p>
        </p:txBody>
      </p:sp>
    </p:spTree>
    <p:extLst>
      <p:ext uri="{BB962C8B-B14F-4D97-AF65-F5344CB8AC3E}">
        <p14:creationId xmlns="" xmlns:p14="http://schemas.microsoft.com/office/powerpoint/2010/main" val="3980211749"/>
      </p:ext>
    </p:extLst>
  </p:cSld>
  <p:clrMapOvr>
    <a:masterClrMapping/>
  </p:clrMapOvr>
  <p:transition spd="med">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Uses of the CTOPP</a:t>
            </a:r>
            <a:endParaRPr lang="en-US" dirty="0"/>
          </a:p>
        </p:txBody>
      </p:sp>
      <p:sp>
        <p:nvSpPr>
          <p:cNvPr id="3" name="Content Placeholder 2"/>
          <p:cNvSpPr>
            <a:spLocks noGrp="1"/>
          </p:cNvSpPr>
          <p:nvPr>
            <p:ph idx="1"/>
          </p:nvPr>
        </p:nvSpPr>
        <p:spPr/>
        <p:txBody>
          <a:bodyPr>
            <a:normAutofit/>
          </a:bodyPr>
          <a:lstStyle/>
          <a:p>
            <a:r>
              <a:rPr lang="en-US" dirty="0" smtClean="0"/>
              <a:t>Identify individuals who are significantly below peers in phonological abilities.</a:t>
            </a:r>
          </a:p>
          <a:p>
            <a:r>
              <a:rPr lang="en-US" dirty="0" smtClean="0"/>
              <a:t>Determine strengths and weaknesses among developed phonological processes.</a:t>
            </a:r>
          </a:p>
          <a:p>
            <a:r>
              <a:rPr lang="en-US" dirty="0" smtClean="0"/>
              <a:t>Document an individuals’ progress in phonological processing as a result of interventions.</a:t>
            </a:r>
          </a:p>
          <a:p>
            <a:r>
              <a:rPr lang="en-US" dirty="0" smtClean="0"/>
              <a:t>Serve as a measurement device in research investigating phonological processing.</a:t>
            </a:r>
            <a:endParaRPr lang="en-US" dirty="0"/>
          </a:p>
        </p:txBody>
      </p:sp>
    </p:spTree>
    <p:extLst>
      <p:ext uri="{BB962C8B-B14F-4D97-AF65-F5344CB8AC3E}">
        <p14:creationId xmlns="" xmlns:p14="http://schemas.microsoft.com/office/powerpoint/2010/main" val="3993904592"/>
      </p:ext>
    </p:extLst>
  </p:cSld>
  <p:clrMapOvr>
    <a:masterClrMapping/>
  </p:clrMapOvr>
  <p:transition spd="med">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Examiner Qualification</a:t>
            </a:r>
            <a:endParaRPr lang="en-US" dirty="0"/>
          </a:p>
        </p:txBody>
      </p:sp>
      <p:sp>
        <p:nvSpPr>
          <p:cNvPr id="3" name="Content Placeholder 2"/>
          <p:cNvSpPr>
            <a:spLocks noGrp="1"/>
          </p:cNvSpPr>
          <p:nvPr>
            <p:ph idx="1"/>
          </p:nvPr>
        </p:nvSpPr>
        <p:spPr/>
        <p:txBody>
          <a:bodyPr/>
          <a:lstStyle/>
          <a:p>
            <a:r>
              <a:rPr lang="en-US" dirty="0" smtClean="0"/>
              <a:t>Formal training in assessment with basic understanding of test administration, scoring and interpretation.</a:t>
            </a:r>
          </a:p>
          <a:p>
            <a:r>
              <a:rPr lang="en-US" dirty="0" smtClean="0"/>
              <a:t>Specific training in reading evaluation.</a:t>
            </a:r>
          </a:p>
          <a:p>
            <a:endParaRPr lang="en-US" dirty="0"/>
          </a:p>
        </p:txBody>
      </p:sp>
      <p:pic>
        <p:nvPicPr>
          <p:cNvPr id="2050" name="Picture 2" descr="C:\Documents and Settings\kmatson\Local Settings\Temporary Internet Files\Content.IE5\JREZPGFN\MC900088626[1].wmf"/>
          <p:cNvPicPr>
            <a:picLocks noChangeAspect="1" noChangeArrowheads="1"/>
          </p:cNvPicPr>
          <p:nvPr/>
        </p:nvPicPr>
        <p:blipFill>
          <a:blip r:embed="rId2" cstate="print"/>
          <a:stretch>
            <a:fillRect/>
          </a:stretch>
        </p:blipFill>
        <p:spPr bwMode="auto">
          <a:xfrm>
            <a:off x="3646127" y="3826985"/>
            <a:ext cx="1794544" cy="226583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68104010"/>
      </p:ext>
    </p:extLst>
  </p:cSld>
  <p:clrMapOvr>
    <a:masterClrMapping/>
  </p:clrMapOvr>
  <p:transition spd="med">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Time</a:t>
            </a:r>
            <a:endParaRPr lang="en-US" dirty="0"/>
          </a:p>
        </p:txBody>
      </p:sp>
      <p:sp>
        <p:nvSpPr>
          <p:cNvPr id="3" name="Content Placeholder 2"/>
          <p:cNvSpPr>
            <a:spLocks noGrp="1"/>
          </p:cNvSpPr>
          <p:nvPr>
            <p:ph idx="1"/>
          </p:nvPr>
        </p:nvSpPr>
        <p:spPr/>
        <p:txBody>
          <a:bodyPr/>
          <a:lstStyle/>
          <a:p>
            <a:r>
              <a:rPr lang="en-US" dirty="0" smtClean="0"/>
              <a:t>Entire core battery takes about 30 minutes.</a:t>
            </a:r>
            <a:endParaRPr lang="en-US" dirty="0"/>
          </a:p>
        </p:txBody>
      </p:sp>
      <p:pic>
        <p:nvPicPr>
          <p:cNvPr id="12290" name="Picture 2" descr="C:\Documents and Settings\buchanan\Local Settings\Temporary Internet Files\Content.IE5\TNSMFPM1\MP900309664[1].jpg"/>
          <p:cNvPicPr>
            <a:picLocks noChangeAspect="1" noChangeArrowheads="1"/>
          </p:cNvPicPr>
          <p:nvPr/>
        </p:nvPicPr>
        <p:blipFill>
          <a:blip r:embed="rId2" cstate="print"/>
          <a:srcRect/>
          <a:stretch>
            <a:fillRect/>
          </a:stretch>
        </p:blipFill>
        <p:spPr bwMode="auto">
          <a:xfrm>
            <a:off x="2510971" y="2770391"/>
            <a:ext cx="4461243" cy="3182353"/>
          </a:xfrm>
          <a:prstGeom prst="rect">
            <a:avLst/>
          </a:prstGeom>
          <a:noFill/>
        </p:spPr>
      </p:pic>
    </p:spTree>
    <p:extLst>
      <p:ext uri="{BB962C8B-B14F-4D97-AF65-F5344CB8AC3E}">
        <p14:creationId xmlns="" xmlns:p14="http://schemas.microsoft.com/office/powerpoint/2010/main" val="3901032495"/>
      </p:ext>
    </p:extLst>
  </p:cSld>
  <p:clrMapOvr>
    <a:masterClrMapping/>
  </p:clrMapOvr>
  <p:transition spd="med">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Administration “Rules”</a:t>
            </a:r>
            <a:endParaRPr lang="en-US" dirty="0"/>
          </a:p>
        </p:txBody>
      </p:sp>
      <p:sp>
        <p:nvSpPr>
          <p:cNvPr id="3" name="Content Placeholder 2"/>
          <p:cNvSpPr>
            <a:spLocks noGrp="1"/>
          </p:cNvSpPr>
          <p:nvPr>
            <p:ph idx="1"/>
          </p:nvPr>
        </p:nvSpPr>
        <p:spPr/>
        <p:txBody>
          <a:bodyPr/>
          <a:lstStyle/>
          <a:p>
            <a:r>
              <a:rPr lang="en-US" dirty="0" smtClean="0"/>
              <a:t>Study manual carefully.</a:t>
            </a:r>
          </a:p>
          <a:p>
            <a:r>
              <a:rPr lang="en-US" dirty="0" smtClean="0"/>
              <a:t>Practice giving and scoring test.</a:t>
            </a:r>
          </a:p>
          <a:p>
            <a:r>
              <a:rPr lang="en-US" dirty="0" smtClean="0"/>
              <a:t>Be familiar with CD and player.</a:t>
            </a:r>
          </a:p>
          <a:p>
            <a:r>
              <a:rPr lang="en-US" dirty="0" smtClean="0"/>
              <a:t>Offer praise and encouragement to students.</a:t>
            </a:r>
          </a:p>
          <a:p>
            <a:r>
              <a:rPr lang="en-US" dirty="0" smtClean="0"/>
              <a:t>Administer subtests in order.</a:t>
            </a:r>
          </a:p>
          <a:p>
            <a:r>
              <a:rPr lang="en-US" dirty="0" smtClean="0"/>
              <a:t>Should be completed in one testing session but may use more sessions if needed.</a:t>
            </a:r>
          </a:p>
          <a:p>
            <a:pPr marL="0" indent="0">
              <a:buNone/>
            </a:pPr>
            <a:endParaRPr lang="en-US" dirty="0"/>
          </a:p>
        </p:txBody>
      </p:sp>
    </p:spTree>
    <p:extLst>
      <p:ext uri="{BB962C8B-B14F-4D97-AF65-F5344CB8AC3E}">
        <p14:creationId xmlns="" xmlns:p14="http://schemas.microsoft.com/office/powerpoint/2010/main" val="89760871"/>
      </p:ext>
    </p:extLst>
  </p:cSld>
  <p:clrMapOvr>
    <a:masterClrMapping/>
  </p:clrMapOvr>
  <p:transition spd="med">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Materials Needed</a:t>
            </a:r>
            <a:endParaRPr lang="en-US" dirty="0"/>
          </a:p>
        </p:txBody>
      </p:sp>
      <p:sp>
        <p:nvSpPr>
          <p:cNvPr id="3" name="Content Placeholder 2"/>
          <p:cNvSpPr>
            <a:spLocks noGrp="1"/>
          </p:cNvSpPr>
          <p:nvPr>
            <p:ph idx="1"/>
          </p:nvPr>
        </p:nvSpPr>
        <p:spPr/>
        <p:txBody>
          <a:bodyPr/>
          <a:lstStyle/>
          <a:p>
            <a:r>
              <a:rPr lang="en-US" dirty="0" smtClean="0"/>
              <a:t>CTOPP 2 Manual</a:t>
            </a:r>
          </a:p>
          <a:p>
            <a:r>
              <a:rPr lang="en-US" dirty="0" smtClean="0"/>
              <a:t>CTOPP 2 Picture Book</a:t>
            </a:r>
          </a:p>
          <a:p>
            <a:r>
              <a:rPr lang="en-US" dirty="0" smtClean="0"/>
              <a:t>Record Booklet (correct form for age)</a:t>
            </a:r>
          </a:p>
          <a:p>
            <a:r>
              <a:rPr lang="en-US" dirty="0" smtClean="0"/>
              <a:t>2 sharpened pencils</a:t>
            </a:r>
          </a:p>
          <a:p>
            <a:r>
              <a:rPr lang="en-US" dirty="0" smtClean="0"/>
              <a:t>Stopwatch</a:t>
            </a:r>
          </a:p>
          <a:p>
            <a:r>
              <a:rPr lang="en-US" dirty="0" smtClean="0"/>
              <a:t>CD player and CD</a:t>
            </a:r>
          </a:p>
          <a:p>
            <a:r>
              <a:rPr lang="en-US" dirty="0" smtClean="0"/>
              <a:t>Blank paper</a:t>
            </a:r>
          </a:p>
          <a:p>
            <a:endParaRPr lang="en-US" dirty="0"/>
          </a:p>
        </p:txBody>
      </p:sp>
      <p:pic>
        <p:nvPicPr>
          <p:cNvPr id="13316" name="Picture 4" descr="C:\Documents and Settings\buchanan\Local Settings\Temporary Internet Files\Content.IE5\189JAMN8\MP900385340[1].jpg"/>
          <p:cNvPicPr>
            <a:picLocks noChangeAspect="1" noChangeArrowheads="1"/>
          </p:cNvPicPr>
          <p:nvPr/>
        </p:nvPicPr>
        <p:blipFill>
          <a:blip r:embed="rId2" cstate="print"/>
          <a:srcRect/>
          <a:stretch>
            <a:fillRect/>
          </a:stretch>
        </p:blipFill>
        <p:spPr bwMode="auto">
          <a:xfrm>
            <a:off x="6614886" y="3483428"/>
            <a:ext cx="2195286" cy="3073400"/>
          </a:xfrm>
          <a:prstGeom prst="rect">
            <a:avLst/>
          </a:prstGeom>
          <a:noFill/>
        </p:spPr>
      </p:pic>
    </p:spTree>
    <p:extLst>
      <p:ext uri="{BB962C8B-B14F-4D97-AF65-F5344CB8AC3E}">
        <p14:creationId xmlns="" xmlns:p14="http://schemas.microsoft.com/office/powerpoint/2010/main" val="1813140914"/>
      </p:ext>
    </p:extLst>
  </p:cSld>
  <p:clrMapOvr>
    <a:masterClrMapping/>
  </p:clrMapOvr>
  <p:transition spd="med">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Testing Procedures</a:t>
            </a:r>
            <a:endParaRPr lang="en-US" dirty="0"/>
          </a:p>
        </p:txBody>
      </p:sp>
      <p:sp>
        <p:nvSpPr>
          <p:cNvPr id="3" name="Content Placeholder 2"/>
          <p:cNvSpPr>
            <a:spLocks noGrp="1"/>
          </p:cNvSpPr>
          <p:nvPr>
            <p:ph idx="1"/>
          </p:nvPr>
        </p:nvSpPr>
        <p:spPr/>
        <p:txBody>
          <a:bodyPr>
            <a:normAutofit/>
          </a:bodyPr>
          <a:lstStyle/>
          <a:p>
            <a:r>
              <a:rPr lang="en-US" dirty="0" smtClean="0"/>
              <a:t>Practice Items: Each subtest contains practice items to give examinee chance to become familiar with task.</a:t>
            </a:r>
          </a:p>
          <a:p>
            <a:r>
              <a:rPr lang="en-US" dirty="0" smtClean="0"/>
              <a:t>Feedback: All subtests require examiner feedback during practice items and many allow feedback during test administration.</a:t>
            </a:r>
          </a:p>
          <a:p>
            <a:r>
              <a:rPr lang="en-US" dirty="0" smtClean="0"/>
              <a:t>Prompting: All timed subtests require prompting if examinee hesitates for more than 2 seconds. </a:t>
            </a:r>
          </a:p>
          <a:p>
            <a:r>
              <a:rPr lang="en-US" dirty="0" smtClean="0"/>
              <a:t>Discontinuation of Testing: Unable to complete first three items or when ceiling is reached.</a:t>
            </a:r>
          </a:p>
          <a:p>
            <a:pPr marL="0" indent="0">
              <a:buNone/>
            </a:pPr>
            <a:endParaRPr lang="en-US" dirty="0"/>
          </a:p>
        </p:txBody>
      </p:sp>
    </p:spTree>
    <p:extLst>
      <p:ext uri="{BB962C8B-B14F-4D97-AF65-F5344CB8AC3E}">
        <p14:creationId xmlns="" xmlns:p14="http://schemas.microsoft.com/office/powerpoint/2010/main" val="1280540030"/>
      </p:ext>
    </p:extLst>
  </p:cSld>
  <p:clrMapOvr>
    <a:masterClrMapping/>
  </p:clrMapOvr>
  <p:transition spd="med">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Entry Points/Ceilings</a:t>
            </a:r>
            <a:endParaRPr lang="en-US" dirty="0"/>
          </a:p>
        </p:txBody>
      </p:sp>
      <p:sp>
        <p:nvSpPr>
          <p:cNvPr id="3" name="Content Placeholder 2"/>
          <p:cNvSpPr>
            <a:spLocks noGrp="1"/>
          </p:cNvSpPr>
          <p:nvPr>
            <p:ph idx="1"/>
          </p:nvPr>
        </p:nvSpPr>
        <p:spPr/>
        <p:txBody>
          <a:bodyPr>
            <a:normAutofit lnSpcReduction="10000"/>
          </a:bodyPr>
          <a:lstStyle/>
          <a:p>
            <a:r>
              <a:rPr lang="en-US" dirty="0" smtClean="0"/>
              <a:t>Every subtest begins with the first item.</a:t>
            </a:r>
          </a:p>
          <a:p>
            <a:r>
              <a:rPr lang="en-US" dirty="0" smtClean="0"/>
              <a:t>For untimed subtests, discontinue testing when examinee is unable to answer any of the  first three items (do not record score).</a:t>
            </a:r>
          </a:p>
          <a:p>
            <a:r>
              <a:rPr lang="en-US" dirty="0" smtClean="0"/>
              <a:t>Non-timed ceilings are set at three items missed in a row.</a:t>
            </a:r>
          </a:p>
          <a:p>
            <a:r>
              <a:rPr lang="en-US" dirty="0" smtClean="0"/>
              <a:t>Rapid Naming subtests are timed and score is determined by amount of time required to complete the task (discontinued if examinee names more than 4 items incorrectly, then no score is given).</a:t>
            </a:r>
            <a:endParaRPr lang="en-US" dirty="0"/>
          </a:p>
        </p:txBody>
      </p:sp>
    </p:spTree>
    <p:extLst>
      <p:ext uri="{BB962C8B-B14F-4D97-AF65-F5344CB8AC3E}">
        <p14:creationId xmlns="" xmlns:p14="http://schemas.microsoft.com/office/powerpoint/2010/main" val="3325009002"/>
      </p:ext>
    </p:extLst>
  </p:cSld>
  <p:clrMapOvr>
    <a:masterClrMapping/>
  </p:clrMapOvr>
  <p:transition spd="med">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Administration/Scoring</a:t>
            </a:r>
            <a:endParaRPr lang="en-US" dirty="0"/>
          </a:p>
        </p:txBody>
      </p:sp>
      <p:sp>
        <p:nvSpPr>
          <p:cNvPr id="3" name="Content Placeholder 2"/>
          <p:cNvSpPr>
            <a:spLocks noGrp="1"/>
          </p:cNvSpPr>
          <p:nvPr>
            <p:ph idx="1"/>
          </p:nvPr>
        </p:nvSpPr>
        <p:spPr/>
        <p:txBody>
          <a:bodyPr/>
          <a:lstStyle/>
          <a:p>
            <a:r>
              <a:rPr lang="en-US" dirty="0" smtClean="0"/>
              <a:t>Beginning on p.19 of the manual all administering and scoring information is explained as well as in examiner booklet.</a:t>
            </a:r>
          </a:p>
          <a:p>
            <a:r>
              <a:rPr lang="en-US" dirty="0" smtClean="0"/>
              <a:t>Passages in red (manual) or red/blue (protocol) need to be read aloud to examinee as written.</a:t>
            </a:r>
          </a:p>
          <a:p>
            <a:r>
              <a:rPr lang="en-US" dirty="0" smtClean="0"/>
              <a:t>Scoring information is listed at the end of each subtest description.</a:t>
            </a:r>
          </a:p>
          <a:p>
            <a:r>
              <a:rPr lang="en-US" dirty="0" smtClean="0"/>
              <a:t>Note there are two Examiner Record Booklets (one for 4-6 year olds and one for 7-24 year olds).</a:t>
            </a:r>
            <a:endParaRPr lang="en-US" dirty="0"/>
          </a:p>
        </p:txBody>
      </p:sp>
    </p:spTree>
    <p:extLst>
      <p:ext uri="{BB962C8B-B14F-4D97-AF65-F5344CB8AC3E}">
        <p14:creationId xmlns="" xmlns:p14="http://schemas.microsoft.com/office/powerpoint/2010/main" val="2140614990"/>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0" y="-304800"/>
            <a:ext cx="9144000" cy="6477000"/>
            <a:chOff x="-104" y="-143"/>
            <a:chExt cx="5969" cy="4607"/>
          </a:xfrm>
        </p:grpSpPr>
        <p:pic>
          <p:nvPicPr>
            <p:cNvPr id="1044483" name="Picture 3" descr="azrope"/>
            <p:cNvPicPr>
              <a:picLocks noChangeAspect="1" noChangeArrowheads="1"/>
            </p:cNvPicPr>
            <p:nvPr/>
          </p:nvPicPr>
          <p:blipFill>
            <a:blip r:embed="rId3" cstate="print"/>
            <a:srcRect/>
            <a:stretch>
              <a:fillRect/>
            </a:stretch>
          </p:blipFill>
          <p:spPr bwMode="auto">
            <a:xfrm>
              <a:off x="-104" y="-143"/>
              <a:ext cx="5969" cy="4607"/>
            </a:xfrm>
            <a:prstGeom prst="rect">
              <a:avLst/>
            </a:prstGeom>
            <a:noFill/>
          </p:spPr>
        </p:pic>
        <p:sp>
          <p:nvSpPr>
            <p:cNvPr id="1044484" name="Rectangle 4"/>
            <p:cNvSpPr>
              <a:spLocks noChangeArrowheads="1"/>
            </p:cNvSpPr>
            <p:nvPr/>
          </p:nvSpPr>
          <p:spPr bwMode="auto">
            <a:xfrm>
              <a:off x="4272" y="2832"/>
              <a:ext cx="48" cy="48"/>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044485" name="Rectangle 5"/>
            <p:cNvSpPr>
              <a:spLocks noChangeArrowheads="1"/>
            </p:cNvSpPr>
            <p:nvPr/>
          </p:nvSpPr>
          <p:spPr bwMode="auto">
            <a:xfrm>
              <a:off x="5232" y="326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86" name="Rectangle 6"/>
            <p:cNvSpPr>
              <a:spLocks noChangeArrowheads="1"/>
            </p:cNvSpPr>
            <p:nvPr/>
          </p:nvSpPr>
          <p:spPr bwMode="auto">
            <a:xfrm>
              <a:off x="4944" y="2832"/>
              <a:ext cx="48" cy="48"/>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044487" name="Rectangle 7"/>
            <p:cNvSpPr>
              <a:spLocks noChangeArrowheads="1"/>
            </p:cNvSpPr>
            <p:nvPr/>
          </p:nvSpPr>
          <p:spPr bwMode="auto">
            <a:xfrm>
              <a:off x="4704" y="3072"/>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88" name="Rectangle 8"/>
            <p:cNvSpPr>
              <a:spLocks noChangeArrowheads="1"/>
            </p:cNvSpPr>
            <p:nvPr/>
          </p:nvSpPr>
          <p:spPr bwMode="auto">
            <a:xfrm>
              <a:off x="4224" y="2832"/>
              <a:ext cx="48" cy="48"/>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044489" name="Rectangle 9"/>
            <p:cNvSpPr>
              <a:spLocks noChangeArrowheads="1"/>
            </p:cNvSpPr>
            <p:nvPr/>
          </p:nvSpPr>
          <p:spPr bwMode="auto">
            <a:xfrm>
              <a:off x="5232" y="350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0" name="Rectangle 10"/>
            <p:cNvSpPr>
              <a:spLocks noChangeArrowheads="1"/>
            </p:cNvSpPr>
            <p:nvPr/>
          </p:nvSpPr>
          <p:spPr bwMode="auto">
            <a:xfrm>
              <a:off x="4272" y="2784"/>
              <a:ext cx="48" cy="48"/>
            </a:xfrm>
            <a:prstGeom prst="rect">
              <a:avLst/>
            </a:prstGeom>
            <a:solidFill>
              <a:schemeClr val="bg1"/>
            </a:solidFill>
            <a:ln w="9525">
              <a:solidFill>
                <a:schemeClr val="bg1"/>
              </a:solidFill>
              <a:miter lim="800000"/>
              <a:headEnd/>
              <a:tailEnd/>
            </a:ln>
            <a:effectLst/>
          </p:spPr>
          <p:txBody>
            <a:bodyPr wrap="none" anchor="ctr"/>
            <a:lstStyle/>
            <a:p>
              <a:endParaRPr lang="en-US"/>
            </a:p>
          </p:txBody>
        </p:sp>
        <p:sp>
          <p:nvSpPr>
            <p:cNvPr id="1044491" name="Rectangle 11"/>
            <p:cNvSpPr>
              <a:spLocks noChangeArrowheads="1"/>
            </p:cNvSpPr>
            <p:nvPr/>
          </p:nvSpPr>
          <p:spPr bwMode="auto">
            <a:xfrm>
              <a:off x="5520" y="230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2" name="Rectangle 12"/>
            <p:cNvSpPr>
              <a:spLocks noChangeArrowheads="1"/>
            </p:cNvSpPr>
            <p:nvPr/>
          </p:nvSpPr>
          <p:spPr bwMode="auto">
            <a:xfrm>
              <a:off x="2400" y="2352"/>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3" name="Rectangle 13"/>
            <p:cNvSpPr>
              <a:spLocks noChangeArrowheads="1"/>
            </p:cNvSpPr>
            <p:nvPr/>
          </p:nvSpPr>
          <p:spPr bwMode="auto">
            <a:xfrm>
              <a:off x="4992" y="81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4" name="Rectangle 14"/>
            <p:cNvSpPr>
              <a:spLocks noChangeArrowheads="1"/>
            </p:cNvSpPr>
            <p:nvPr/>
          </p:nvSpPr>
          <p:spPr bwMode="auto">
            <a:xfrm>
              <a:off x="5376" y="225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5" name="Rectangle 15"/>
            <p:cNvSpPr>
              <a:spLocks noChangeArrowheads="1"/>
            </p:cNvSpPr>
            <p:nvPr/>
          </p:nvSpPr>
          <p:spPr bwMode="auto">
            <a:xfrm>
              <a:off x="4656" y="57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6" name="Rectangle 16"/>
            <p:cNvSpPr>
              <a:spLocks noChangeArrowheads="1"/>
            </p:cNvSpPr>
            <p:nvPr/>
          </p:nvSpPr>
          <p:spPr bwMode="auto">
            <a:xfrm>
              <a:off x="5472" y="326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7" name="Rectangle 17"/>
            <p:cNvSpPr>
              <a:spLocks noChangeArrowheads="1"/>
            </p:cNvSpPr>
            <p:nvPr/>
          </p:nvSpPr>
          <p:spPr bwMode="auto">
            <a:xfrm>
              <a:off x="144" y="264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8" name="Rectangle 18"/>
            <p:cNvSpPr>
              <a:spLocks noChangeArrowheads="1"/>
            </p:cNvSpPr>
            <p:nvPr/>
          </p:nvSpPr>
          <p:spPr bwMode="auto">
            <a:xfrm>
              <a:off x="5376" y="312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499" name="Rectangle 19"/>
            <p:cNvSpPr>
              <a:spLocks noChangeArrowheads="1"/>
            </p:cNvSpPr>
            <p:nvPr/>
          </p:nvSpPr>
          <p:spPr bwMode="auto">
            <a:xfrm>
              <a:off x="5664" y="38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0" name="Rectangle 20"/>
            <p:cNvSpPr>
              <a:spLocks noChangeArrowheads="1"/>
            </p:cNvSpPr>
            <p:nvPr/>
          </p:nvSpPr>
          <p:spPr bwMode="auto">
            <a:xfrm>
              <a:off x="2784" y="144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1" name="Rectangle 21"/>
            <p:cNvSpPr>
              <a:spLocks noChangeArrowheads="1"/>
            </p:cNvSpPr>
            <p:nvPr/>
          </p:nvSpPr>
          <p:spPr bwMode="auto">
            <a:xfrm>
              <a:off x="2640" y="144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2" name="Rectangle 22"/>
            <p:cNvSpPr>
              <a:spLocks noChangeArrowheads="1"/>
            </p:cNvSpPr>
            <p:nvPr/>
          </p:nvSpPr>
          <p:spPr bwMode="auto">
            <a:xfrm>
              <a:off x="4416" y="81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3" name="Rectangle 23"/>
            <p:cNvSpPr>
              <a:spLocks noChangeArrowheads="1"/>
            </p:cNvSpPr>
            <p:nvPr/>
          </p:nvSpPr>
          <p:spPr bwMode="auto">
            <a:xfrm>
              <a:off x="3264" y="2208"/>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4" name="Rectangle 24"/>
            <p:cNvSpPr>
              <a:spLocks noChangeArrowheads="1"/>
            </p:cNvSpPr>
            <p:nvPr/>
          </p:nvSpPr>
          <p:spPr bwMode="auto">
            <a:xfrm>
              <a:off x="3648" y="816"/>
              <a:ext cx="480" cy="480"/>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5" name="Rectangle 25"/>
            <p:cNvSpPr>
              <a:spLocks noChangeArrowheads="1"/>
            </p:cNvSpPr>
            <p:nvPr/>
          </p:nvSpPr>
          <p:spPr bwMode="auto">
            <a:xfrm>
              <a:off x="1152" y="672"/>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6" name="Rectangle 26"/>
            <p:cNvSpPr>
              <a:spLocks noChangeArrowheads="1"/>
            </p:cNvSpPr>
            <p:nvPr/>
          </p:nvSpPr>
          <p:spPr bwMode="auto">
            <a:xfrm>
              <a:off x="4368" y="2784"/>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7" name="Rectangle 27"/>
            <p:cNvSpPr>
              <a:spLocks noChangeArrowheads="1"/>
            </p:cNvSpPr>
            <p:nvPr/>
          </p:nvSpPr>
          <p:spPr bwMode="auto">
            <a:xfrm>
              <a:off x="4224" y="177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8" name="Rectangle 28"/>
            <p:cNvSpPr>
              <a:spLocks noChangeArrowheads="1"/>
            </p:cNvSpPr>
            <p:nvPr/>
          </p:nvSpPr>
          <p:spPr bwMode="auto">
            <a:xfrm>
              <a:off x="3024" y="1968"/>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09" name="Rectangle 29"/>
            <p:cNvSpPr>
              <a:spLocks noChangeArrowheads="1"/>
            </p:cNvSpPr>
            <p:nvPr/>
          </p:nvSpPr>
          <p:spPr bwMode="auto">
            <a:xfrm>
              <a:off x="4704" y="3168"/>
              <a:ext cx="912" cy="624"/>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10" name="Rectangle 30"/>
            <p:cNvSpPr>
              <a:spLocks noChangeArrowheads="1"/>
            </p:cNvSpPr>
            <p:nvPr/>
          </p:nvSpPr>
          <p:spPr bwMode="auto">
            <a:xfrm>
              <a:off x="4128" y="408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11" name="Rectangle 31"/>
            <p:cNvSpPr>
              <a:spLocks noChangeArrowheads="1"/>
            </p:cNvSpPr>
            <p:nvPr/>
          </p:nvSpPr>
          <p:spPr bwMode="auto">
            <a:xfrm>
              <a:off x="2856" y="264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12" name="Rectangle 32"/>
            <p:cNvSpPr>
              <a:spLocks noChangeArrowheads="1"/>
            </p:cNvSpPr>
            <p:nvPr/>
          </p:nvSpPr>
          <p:spPr bwMode="auto">
            <a:xfrm>
              <a:off x="1680" y="3696"/>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13" name="Rectangle 33"/>
            <p:cNvSpPr>
              <a:spLocks noChangeArrowheads="1"/>
            </p:cNvSpPr>
            <p:nvPr/>
          </p:nvSpPr>
          <p:spPr bwMode="auto">
            <a:xfrm>
              <a:off x="384" y="960"/>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sp>
          <p:nvSpPr>
            <p:cNvPr id="1044514" name="Rectangle 34"/>
            <p:cNvSpPr>
              <a:spLocks noChangeArrowheads="1"/>
            </p:cNvSpPr>
            <p:nvPr/>
          </p:nvSpPr>
          <p:spPr bwMode="auto">
            <a:xfrm>
              <a:off x="5568" y="2208"/>
              <a:ext cx="48" cy="48"/>
            </a:xfrm>
            <a:prstGeom prst="rect">
              <a:avLst/>
            </a:prstGeom>
            <a:solidFill>
              <a:schemeClr val="bg1"/>
            </a:solidFill>
            <a:ln w="9525">
              <a:solidFill>
                <a:schemeClr val="bg1"/>
              </a:solidFill>
              <a:miter lim="800000"/>
              <a:headEnd/>
              <a:tailEnd/>
            </a:ln>
            <a:effectLst/>
          </p:spPr>
          <p:txBody>
            <a:bodyPr wrap="none" anchor="ctr"/>
            <a:lstStyle/>
            <a:p>
              <a:pPr algn="ctr"/>
              <a:endParaRPr lang="en-US" sz="2400"/>
            </a:p>
          </p:txBody>
        </p:sp>
      </p:grpSp>
      <p:sp>
        <p:nvSpPr>
          <p:cNvPr id="1044515" name="Rectangle 35"/>
          <p:cNvSpPr>
            <a:spLocks noChangeArrowheads="1"/>
          </p:cNvSpPr>
          <p:nvPr/>
        </p:nvSpPr>
        <p:spPr bwMode="auto">
          <a:xfrm>
            <a:off x="0" y="5867400"/>
            <a:ext cx="9144000" cy="914400"/>
          </a:xfrm>
          <a:prstGeom prst="rect">
            <a:avLst/>
          </a:prstGeom>
          <a:solidFill>
            <a:schemeClr val="bg1"/>
          </a:solidFill>
          <a:ln w="63500">
            <a:solidFill>
              <a:schemeClr val="accent2"/>
            </a:solidFill>
            <a:miter lim="800000"/>
            <a:headEnd/>
            <a:tailEnd/>
          </a:ln>
          <a:effectLst/>
        </p:spPr>
        <p:txBody>
          <a:bodyPr wrap="none" anchor="ctr"/>
          <a:lstStyle/>
          <a:p>
            <a:pPr algn="ctr"/>
            <a:r>
              <a:rPr lang="en-US" b="1" dirty="0">
                <a:solidFill>
                  <a:srgbClr val="002060"/>
                </a:solidFill>
                <a:latin typeface="Arial Narrow" pitchFamily="34" charset="0"/>
              </a:rPr>
              <a:t>Reading is a multifaceted skill, gradually acquired over years of instruction and practice.</a:t>
            </a:r>
          </a:p>
        </p:txBody>
      </p:sp>
      <p:sp>
        <p:nvSpPr>
          <p:cNvPr id="1044516" name="Rectangle 36"/>
          <p:cNvSpPr>
            <a:spLocks noChangeArrowheads="1"/>
          </p:cNvSpPr>
          <p:nvPr/>
        </p:nvSpPr>
        <p:spPr bwMode="auto">
          <a:xfrm>
            <a:off x="0" y="-152400"/>
            <a:ext cx="9144000" cy="7010400"/>
          </a:xfrm>
          <a:prstGeom prst="rect">
            <a:avLst/>
          </a:prstGeom>
          <a:noFill/>
          <a:ln w="190500">
            <a:solidFill>
              <a:schemeClr val="accent1"/>
            </a:solidFill>
            <a:miter lim="800000"/>
            <a:headEnd/>
            <a:tailEnd/>
          </a:ln>
          <a:effectLst/>
        </p:spPr>
        <p:txBody>
          <a:bodyPr wrap="none" anchor="ctr"/>
          <a:lstStyle/>
          <a:p>
            <a:endParaRPr lang="en-US"/>
          </a:p>
        </p:txBody>
      </p:sp>
      <p:sp>
        <p:nvSpPr>
          <p:cNvPr id="1044517" name="Text Box 37"/>
          <p:cNvSpPr txBox="1">
            <a:spLocks noChangeArrowheads="1"/>
          </p:cNvSpPr>
          <p:nvPr/>
        </p:nvSpPr>
        <p:spPr bwMode="auto">
          <a:xfrm>
            <a:off x="1447800" y="127000"/>
            <a:ext cx="6756400" cy="641350"/>
          </a:xfrm>
          <a:prstGeom prst="rect">
            <a:avLst/>
          </a:prstGeom>
          <a:solidFill>
            <a:schemeClr val="bg1"/>
          </a:solidFill>
          <a:ln w="9525">
            <a:noFill/>
            <a:miter lim="800000"/>
            <a:headEnd/>
            <a:tailEnd/>
          </a:ln>
          <a:effectLst/>
        </p:spPr>
        <p:txBody>
          <a:bodyPr wrap="none">
            <a:spAutoFit/>
          </a:bodyPr>
          <a:lstStyle/>
          <a:p>
            <a:pPr algn="ctr"/>
            <a:r>
              <a:rPr lang="en-US" b="1">
                <a:latin typeface="Arial" charset="0"/>
              </a:rPr>
              <a:t>The Many Strands that are Woven into Skilled Reading</a:t>
            </a:r>
          </a:p>
          <a:p>
            <a:pPr algn="ctr"/>
            <a:r>
              <a:rPr lang="en-US" sz="1600" b="1">
                <a:latin typeface="Arial" charset="0"/>
              </a:rPr>
              <a:t>(Scarborough, 2001)</a:t>
            </a:r>
          </a:p>
        </p:txBody>
      </p:sp>
      <p:sp>
        <p:nvSpPr>
          <p:cNvPr id="1044518" name="Line 38"/>
          <p:cNvSpPr>
            <a:spLocks noChangeShapeType="1"/>
          </p:cNvSpPr>
          <p:nvPr/>
        </p:nvSpPr>
        <p:spPr bwMode="auto">
          <a:xfrm>
            <a:off x="0" y="5867400"/>
            <a:ext cx="9144000" cy="0"/>
          </a:xfrm>
          <a:prstGeom prst="line">
            <a:avLst/>
          </a:prstGeom>
          <a:noFill/>
          <a:ln w="127000">
            <a:solidFill>
              <a:schemeClr val="accent1"/>
            </a:solidFill>
            <a:round/>
            <a:headEnd/>
            <a:tailEnd/>
          </a:ln>
          <a:effectLst/>
        </p:spPr>
        <p:txBody>
          <a:bodyPr/>
          <a:lstStyle/>
          <a:p>
            <a:endParaRPr lang="en-US"/>
          </a:p>
        </p:txBody>
      </p:sp>
      <p:grpSp>
        <p:nvGrpSpPr>
          <p:cNvPr id="3" name="Group 39"/>
          <p:cNvGrpSpPr>
            <a:grpSpLocks/>
          </p:cNvGrpSpPr>
          <p:nvPr/>
        </p:nvGrpSpPr>
        <p:grpSpPr bwMode="auto">
          <a:xfrm>
            <a:off x="106363" y="850900"/>
            <a:ext cx="8724900" cy="4911725"/>
            <a:chOff x="84" y="531"/>
            <a:chExt cx="5496" cy="3094"/>
          </a:xfrm>
        </p:grpSpPr>
        <p:sp>
          <p:nvSpPr>
            <p:cNvPr id="1044520" name="Text Box 40"/>
            <p:cNvSpPr txBox="1">
              <a:spLocks noChangeArrowheads="1"/>
            </p:cNvSpPr>
            <p:nvPr/>
          </p:nvSpPr>
          <p:spPr bwMode="auto">
            <a:xfrm>
              <a:off x="144" y="838"/>
              <a:ext cx="1612" cy="1418"/>
            </a:xfrm>
            <a:prstGeom prst="rect">
              <a:avLst/>
            </a:prstGeom>
            <a:solidFill>
              <a:schemeClr val="bg1"/>
            </a:solidFill>
            <a:ln w="9525">
              <a:noFill/>
              <a:miter lim="800000"/>
              <a:headEnd/>
              <a:tailEnd/>
            </a:ln>
            <a:effectLst/>
          </p:spPr>
          <p:txBody>
            <a:bodyPr wrap="none">
              <a:spAutoFit/>
            </a:bodyPr>
            <a:lstStyle/>
            <a:p>
              <a:pPr>
                <a:lnSpc>
                  <a:spcPts val="1700"/>
                </a:lnSpc>
              </a:pPr>
              <a:r>
                <a:rPr lang="en-US" sz="1600" b="1" dirty="0">
                  <a:latin typeface="Arial Narrow" pitchFamily="34" charset="0"/>
                </a:rPr>
                <a:t>BACKGROUND KNOWLEDGE</a:t>
              </a:r>
            </a:p>
            <a:p>
              <a:pPr>
                <a:lnSpc>
                  <a:spcPts val="1700"/>
                </a:lnSpc>
              </a:pPr>
              <a:endParaRPr lang="en-US" sz="1600" b="1" dirty="0">
                <a:latin typeface="Arial Narrow" pitchFamily="34" charset="0"/>
              </a:endParaRPr>
            </a:p>
            <a:p>
              <a:pPr>
                <a:lnSpc>
                  <a:spcPts val="1700"/>
                </a:lnSpc>
              </a:pPr>
              <a:r>
                <a:rPr lang="en-US" sz="1600" b="1" dirty="0">
                  <a:latin typeface="Arial Narrow" pitchFamily="34" charset="0"/>
                </a:rPr>
                <a:t> VOCABULARY KNOWLEDGE</a:t>
              </a:r>
            </a:p>
            <a:p>
              <a:pPr>
                <a:lnSpc>
                  <a:spcPts val="1700"/>
                </a:lnSpc>
              </a:pPr>
              <a:r>
                <a:rPr lang="en-US" sz="1600" b="1" dirty="0">
                  <a:latin typeface="Arial Narrow" pitchFamily="34" charset="0"/>
                </a:rPr>
                <a:t> </a:t>
              </a:r>
            </a:p>
            <a:p>
              <a:pPr>
                <a:lnSpc>
                  <a:spcPts val="1700"/>
                </a:lnSpc>
              </a:pPr>
              <a:r>
                <a:rPr lang="en-US" sz="1600" b="1" dirty="0">
                  <a:latin typeface="Arial Narrow" pitchFamily="34" charset="0"/>
                </a:rPr>
                <a:t>     LANGUAGE STRUCTURES</a:t>
              </a:r>
            </a:p>
            <a:p>
              <a:pPr>
                <a:lnSpc>
                  <a:spcPts val="1700"/>
                </a:lnSpc>
              </a:pPr>
              <a:r>
                <a:rPr lang="en-US" sz="1600" b="1" dirty="0">
                  <a:latin typeface="Arial Narrow" pitchFamily="34" charset="0"/>
                </a:rPr>
                <a:t> </a:t>
              </a:r>
            </a:p>
            <a:p>
              <a:pPr>
                <a:lnSpc>
                  <a:spcPts val="1700"/>
                </a:lnSpc>
              </a:pPr>
              <a:r>
                <a:rPr lang="en-US" sz="1600" b="1" dirty="0">
                  <a:latin typeface="Arial Narrow" pitchFamily="34" charset="0"/>
                </a:rPr>
                <a:t>             VERBAL REASONING</a:t>
              </a:r>
            </a:p>
            <a:p>
              <a:pPr>
                <a:lnSpc>
                  <a:spcPts val="1700"/>
                </a:lnSpc>
              </a:pPr>
              <a:endParaRPr lang="en-US" sz="1600" b="1" dirty="0">
                <a:latin typeface="Arial Narrow" pitchFamily="34" charset="0"/>
              </a:endParaRPr>
            </a:p>
            <a:p>
              <a:pPr>
                <a:lnSpc>
                  <a:spcPts val="1700"/>
                </a:lnSpc>
              </a:pPr>
              <a:r>
                <a:rPr lang="en-US" sz="1600" b="1" dirty="0">
                  <a:latin typeface="Arial Narrow" pitchFamily="34" charset="0"/>
                </a:rPr>
                <a:t>       LITERACY KNOWLEDGE</a:t>
              </a:r>
            </a:p>
            <a:p>
              <a:pPr>
                <a:lnSpc>
                  <a:spcPts val="1700"/>
                </a:lnSpc>
              </a:pPr>
              <a:endParaRPr lang="en-US" sz="1600" b="1" dirty="0">
                <a:latin typeface="Arial Narrow" pitchFamily="34" charset="0"/>
              </a:endParaRPr>
            </a:p>
          </p:txBody>
        </p:sp>
        <p:sp>
          <p:nvSpPr>
            <p:cNvPr id="1044521" name="Text Box 41"/>
            <p:cNvSpPr txBox="1">
              <a:spLocks noChangeArrowheads="1"/>
            </p:cNvSpPr>
            <p:nvPr/>
          </p:nvSpPr>
          <p:spPr bwMode="auto">
            <a:xfrm>
              <a:off x="84" y="2751"/>
              <a:ext cx="1596" cy="874"/>
            </a:xfrm>
            <a:prstGeom prst="rect">
              <a:avLst/>
            </a:prstGeom>
            <a:solidFill>
              <a:schemeClr val="bg1"/>
            </a:solidFill>
            <a:ln w="9525">
              <a:noFill/>
              <a:miter lim="800000"/>
              <a:headEnd/>
              <a:tailEnd/>
            </a:ln>
            <a:effectLst/>
          </p:spPr>
          <p:txBody>
            <a:bodyPr wrap="none">
              <a:spAutoFit/>
            </a:bodyPr>
            <a:lstStyle/>
            <a:p>
              <a:pPr>
                <a:lnSpc>
                  <a:spcPts val="1800"/>
                </a:lnSpc>
              </a:pPr>
              <a:r>
                <a:rPr lang="en-US" sz="1600" b="1">
                  <a:latin typeface="Arial Narrow" pitchFamily="34" charset="0"/>
                </a:rPr>
                <a:t>               PHON. AWARENESS</a:t>
              </a:r>
            </a:p>
            <a:p>
              <a:pPr>
                <a:lnSpc>
                  <a:spcPts val="1800"/>
                </a:lnSpc>
              </a:pPr>
              <a:endParaRPr lang="en-US" sz="1600" b="1">
                <a:latin typeface="Arial Narrow" pitchFamily="34" charset="0"/>
              </a:endParaRPr>
            </a:p>
            <a:p>
              <a:pPr>
                <a:lnSpc>
                  <a:spcPts val="1800"/>
                </a:lnSpc>
              </a:pPr>
              <a:r>
                <a:rPr lang="en-US" sz="1600" b="1">
                  <a:latin typeface="Arial Narrow" pitchFamily="34" charset="0"/>
                </a:rPr>
                <a:t>  DECODING (and SPELLING)</a:t>
              </a:r>
            </a:p>
            <a:p>
              <a:pPr>
                <a:lnSpc>
                  <a:spcPts val="1800"/>
                </a:lnSpc>
              </a:pPr>
              <a:r>
                <a:rPr lang="en-US" sz="1600" b="1">
                  <a:latin typeface="Arial Narrow" pitchFamily="34" charset="0"/>
                </a:rPr>
                <a:t> </a:t>
              </a:r>
            </a:p>
            <a:p>
              <a:pPr>
                <a:lnSpc>
                  <a:spcPts val="1800"/>
                </a:lnSpc>
              </a:pPr>
              <a:r>
                <a:rPr lang="en-US" sz="1600" b="1">
                  <a:latin typeface="Arial Narrow" pitchFamily="34" charset="0"/>
                </a:rPr>
                <a:t>            SIGHT RECOGNITION</a:t>
              </a:r>
            </a:p>
            <a:p>
              <a:pPr>
                <a:lnSpc>
                  <a:spcPts val="1200"/>
                </a:lnSpc>
              </a:pPr>
              <a:endParaRPr lang="en-US" sz="1600" b="1">
                <a:latin typeface="Arial Narrow" pitchFamily="34" charset="0"/>
              </a:endParaRPr>
            </a:p>
          </p:txBody>
        </p:sp>
        <p:sp>
          <p:nvSpPr>
            <p:cNvPr id="1044522" name="Rectangle 42"/>
            <p:cNvSpPr>
              <a:spLocks noChangeArrowheads="1"/>
            </p:cNvSpPr>
            <p:nvPr/>
          </p:nvSpPr>
          <p:spPr bwMode="auto">
            <a:xfrm>
              <a:off x="4224" y="1056"/>
              <a:ext cx="1296" cy="864"/>
            </a:xfrm>
            <a:prstGeom prst="rect">
              <a:avLst/>
            </a:prstGeom>
            <a:solidFill>
              <a:srgbClr val="CCFFFF"/>
            </a:solidFill>
            <a:ln w="9525">
              <a:solidFill>
                <a:schemeClr val="tx1"/>
              </a:solidFill>
              <a:miter lim="800000"/>
              <a:headEnd/>
              <a:tailEnd/>
            </a:ln>
            <a:effectLst/>
          </p:spPr>
          <p:txBody>
            <a:bodyPr wrap="none" anchor="ctr"/>
            <a:lstStyle/>
            <a:p>
              <a:endParaRPr lang="en-US"/>
            </a:p>
          </p:txBody>
        </p:sp>
        <p:sp>
          <p:nvSpPr>
            <p:cNvPr id="1044523" name="Text Box 43"/>
            <p:cNvSpPr txBox="1">
              <a:spLocks noChangeArrowheads="1"/>
            </p:cNvSpPr>
            <p:nvPr/>
          </p:nvSpPr>
          <p:spPr bwMode="auto">
            <a:xfrm>
              <a:off x="4224" y="1105"/>
              <a:ext cx="1356" cy="810"/>
            </a:xfrm>
            <a:prstGeom prst="rect">
              <a:avLst/>
            </a:prstGeom>
            <a:noFill/>
            <a:ln w="9525">
              <a:noFill/>
              <a:miter lim="800000"/>
              <a:headEnd/>
              <a:tailEnd/>
            </a:ln>
            <a:effectLst/>
          </p:spPr>
          <p:txBody>
            <a:bodyPr wrap="none">
              <a:spAutoFit/>
            </a:bodyPr>
            <a:lstStyle/>
            <a:p>
              <a:pPr>
                <a:lnSpc>
                  <a:spcPts val="1800"/>
                </a:lnSpc>
              </a:pPr>
              <a:r>
                <a:rPr lang="en-US" sz="1600" b="1">
                  <a:latin typeface="Arial Narrow" pitchFamily="34" charset="0"/>
                </a:rPr>
                <a:t> </a:t>
              </a:r>
              <a:r>
                <a:rPr lang="en-US" sz="1800" b="1">
                  <a:latin typeface="Arial Narrow" pitchFamily="34" charset="0"/>
                </a:rPr>
                <a:t>SKILLED READING:</a:t>
              </a:r>
            </a:p>
            <a:p>
              <a:pPr>
                <a:lnSpc>
                  <a:spcPts val="1800"/>
                </a:lnSpc>
              </a:pPr>
              <a:r>
                <a:rPr lang="en-US" sz="1800" b="1">
                  <a:latin typeface="Arial Narrow" pitchFamily="34" charset="0"/>
                </a:rPr>
                <a:t> fluent execution and</a:t>
              </a:r>
            </a:p>
            <a:p>
              <a:pPr>
                <a:lnSpc>
                  <a:spcPts val="1800"/>
                </a:lnSpc>
              </a:pPr>
              <a:r>
                <a:rPr lang="en-US" sz="1800" b="1">
                  <a:latin typeface="Arial Narrow" pitchFamily="34" charset="0"/>
                </a:rPr>
                <a:t> coordination of word </a:t>
              </a:r>
            </a:p>
            <a:p>
              <a:pPr>
                <a:lnSpc>
                  <a:spcPts val="1800"/>
                </a:lnSpc>
              </a:pPr>
              <a:r>
                <a:rPr lang="en-US" sz="1800" b="1">
                  <a:latin typeface="Arial Narrow" pitchFamily="34" charset="0"/>
                </a:rPr>
                <a:t> recognition and text</a:t>
              </a:r>
            </a:p>
            <a:p>
              <a:pPr>
                <a:lnSpc>
                  <a:spcPts val="1800"/>
                </a:lnSpc>
              </a:pPr>
              <a:r>
                <a:rPr lang="en-US" sz="1800" b="1">
                  <a:latin typeface="Arial Narrow" pitchFamily="34" charset="0"/>
                </a:rPr>
                <a:t> comprehension.</a:t>
              </a:r>
            </a:p>
            <a:p>
              <a:pPr>
                <a:lnSpc>
                  <a:spcPts val="400"/>
                </a:lnSpc>
              </a:pPr>
              <a:endParaRPr lang="en-US" sz="1800" b="1">
                <a:latin typeface="Arial Narrow" pitchFamily="34" charset="0"/>
              </a:endParaRPr>
            </a:p>
          </p:txBody>
        </p:sp>
        <p:sp>
          <p:nvSpPr>
            <p:cNvPr id="1044524" name="Text Box 44"/>
            <p:cNvSpPr txBox="1">
              <a:spLocks noChangeArrowheads="1"/>
            </p:cNvSpPr>
            <p:nvPr/>
          </p:nvSpPr>
          <p:spPr bwMode="auto">
            <a:xfrm>
              <a:off x="192" y="531"/>
              <a:ext cx="1886" cy="237"/>
            </a:xfrm>
            <a:prstGeom prst="rect">
              <a:avLst/>
            </a:prstGeom>
            <a:solidFill>
              <a:schemeClr val="accent4"/>
            </a:solidFill>
            <a:ln w="9525">
              <a:solidFill>
                <a:schemeClr val="tx1"/>
              </a:solidFill>
              <a:miter lim="800000"/>
              <a:headEnd/>
              <a:tailEnd/>
            </a:ln>
            <a:effectLst/>
          </p:spPr>
          <p:txBody>
            <a:bodyPr wrap="none">
              <a:spAutoFit/>
            </a:bodyPr>
            <a:lstStyle/>
            <a:p>
              <a:r>
                <a:rPr lang="en-US" sz="1800" b="1" dirty="0">
                  <a:latin typeface="Arial Narrow" pitchFamily="34" charset="0"/>
                </a:rPr>
                <a:t>LANGUAGE COMPREHENSION</a:t>
              </a:r>
            </a:p>
          </p:txBody>
        </p:sp>
        <p:sp>
          <p:nvSpPr>
            <p:cNvPr id="1044525" name="Text Box 45"/>
            <p:cNvSpPr txBox="1">
              <a:spLocks noChangeArrowheads="1"/>
            </p:cNvSpPr>
            <p:nvPr/>
          </p:nvSpPr>
          <p:spPr bwMode="auto">
            <a:xfrm>
              <a:off x="192" y="2451"/>
              <a:ext cx="1361" cy="237"/>
            </a:xfrm>
            <a:prstGeom prst="rect">
              <a:avLst/>
            </a:prstGeom>
            <a:solidFill>
              <a:schemeClr val="accent1">
                <a:lumMod val="60000"/>
                <a:lumOff val="40000"/>
              </a:schemeClr>
            </a:solidFill>
            <a:ln w="9525">
              <a:solidFill>
                <a:schemeClr val="tx1"/>
              </a:solidFill>
              <a:miter lim="800000"/>
              <a:headEnd/>
              <a:tailEnd/>
            </a:ln>
            <a:effectLst/>
          </p:spPr>
          <p:txBody>
            <a:bodyPr wrap="none">
              <a:spAutoFit/>
            </a:bodyPr>
            <a:lstStyle/>
            <a:p>
              <a:r>
                <a:rPr lang="en-US" sz="1800" b="1" dirty="0">
                  <a:latin typeface="Arial Narrow" pitchFamily="34" charset="0"/>
                </a:rPr>
                <a:t>WORD RECOGNITION</a:t>
              </a:r>
            </a:p>
          </p:txBody>
        </p:sp>
        <p:sp>
          <p:nvSpPr>
            <p:cNvPr id="1044526" name="Text Box 46"/>
            <p:cNvSpPr txBox="1">
              <a:spLocks noChangeArrowheads="1"/>
            </p:cNvSpPr>
            <p:nvPr/>
          </p:nvSpPr>
          <p:spPr bwMode="auto">
            <a:xfrm rot="-1472239">
              <a:off x="2862" y="3007"/>
              <a:ext cx="956" cy="346"/>
            </a:xfrm>
            <a:prstGeom prst="rect">
              <a:avLst/>
            </a:prstGeom>
            <a:solidFill>
              <a:schemeClr val="bg1"/>
            </a:solidFill>
            <a:ln w="9525">
              <a:noFill/>
              <a:miter lim="800000"/>
              <a:headEnd/>
              <a:tailEnd/>
            </a:ln>
            <a:effectLst/>
          </p:spPr>
          <p:txBody>
            <a:bodyPr wrap="none">
              <a:spAutoFit/>
            </a:bodyPr>
            <a:lstStyle/>
            <a:p>
              <a:pPr algn="ctr">
                <a:lnSpc>
                  <a:spcPts val="1800"/>
                </a:lnSpc>
              </a:pPr>
              <a:r>
                <a:rPr lang="en-US" sz="1800" b="1">
                  <a:latin typeface="Arial" charset="0"/>
                </a:rPr>
                <a:t>increasingly</a:t>
              </a:r>
            </a:p>
            <a:p>
              <a:pPr algn="ctr">
                <a:lnSpc>
                  <a:spcPts val="1800"/>
                </a:lnSpc>
              </a:pPr>
              <a:r>
                <a:rPr lang="en-US" sz="1800" b="1">
                  <a:latin typeface="Arial" charset="0"/>
                </a:rPr>
                <a:t>automatic</a:t>
              </a:r>
            </a:p>
          </p:txBody>
        </p:sp>
        <p:sp>
          <p:nvSpPr>
            <p:cNvPr id="1044527" name="Rectangle 47"/>
            <p:cNvSpPr>
              <a:spLocks noChangeArrowheads="1"/>
            </p:cNvSpPr>
            <p:nvPr/>
          </p:nvSpPr>
          <p:spPr bwMode="auto">
            <a:xfrm rot="1731562">
              <a:off x="3024" y="1440"/>
              <a:ext cx="384" cy="144"/>
            </a:xfrm>
            <a:prstGeom prst="rect">
              <a:avLst/>
            </a:prstGeom>
            <a:solidFill>
              <a:schemeClr val="bg1"/>
            </a:solidFill>
            <a:ln w="9525">
              <a:noFill/>
              <a:miter lim="800000"/>
              <a:headEnd/>
              <a:tailEnd/>
            </a:ln>
            <a:effectLst/>
          </p:spPr>
          <p:txBody>
            <a:bodyPr wrap="none" anchor="ctr"/>
            <a:lstStyle/>
            <a:p>
              <a:endParaRPr lang="en-US"/>
            </a:p>
          </p:txBody>
        </p:sp>
        <p:sp>
          <p:nvSpPr>
            <p:cNvPr id="1044528" name="Text Box 48"/>
            <p:cNvSpPr txBox="1">
              <a:spLocks noChangeArrowheads="1"/>
            </p:cNvSpPr>
            <p:nvPr/>
          </p:nvSpPr>
          <p:spPr bwMode="auto">
            <a:xfrm rot="2007299">
              <a:off x="2784" y="1200"/>
              <a:ext cx="956" cy="346"/>
            </a:xfrm>
            <a:prstGeom prst="rect">
              <a:avLst/>
            </a:prstGeom>
            <a:solidFill>
              <a:schemeClr val="bg1"/>
            </a:solidFill>
            <a:ln w="9525">
              <a:noFill/>
              <a:miter lim="800000"/>
              <a:headEnd/>
              <a:tailEnd/>
            </a:ln>
            <a:effectLst/>
          </p:spPr>
          <p:txBody>
            <a:bodyPr wrap="none">
              <a:spAutoFit/>
            </a:bodyPr>
            <a:lstStyle/>
            <a:p>
              <a:pPr algn="ctr">
                <a:lnSpc>
                  <a:spcPts val="1800"/>
                </a:lnSpc>
              </a:pPr>
              <a:r>
                <a:rPr lang="en-US" sz="1800" b="1">
                  <a:latin typeface="Arial" charset="0"/>
                </a:rPr>
                <a:t>increasingly</a:t>
              </a:r>
            </a:p>
            <a:p>
              <a:pPr algn="ctr">
                <a:lnSpc>
                  <a:spcPts val="1800"/>
                </a:lnSpc>
              </a:pPr>
              <a:r>
                <a:rPr lang="en-US" sz="1800" b="1">
                  <a:latin typeface="Arial" charset="0"/>
                </a:rPr>
                <a:t>strategic</a:t>
              </a:r>
            </a:p>
          </p:txBody>
        </p:sp>
      </p:grpSp>
      <p:sp>
        <p:nvSpPr>
          <p:cNvPr id="1044529" name="Rectangle 49"/>
          <p:cNvSpPr>
            <a:spLocks noChangeArrowheads="1"/>
          </p:cNvSpPr>
          <p:nvPr/>
        </p:nvSpPr>
        <p:spPr bwMode="auto">
          <a:xfrm rot="-1470004">
            <a:off x="4656138" y="4754563"/>
            <a:ext cx="914400" cy="152400"/>
          </a:xfrm>
          <a:prstGeom prst="rect">
            <a:avLst/>
          </a:prstGeom>
          <a:solidFill>
            <a:schemeClr val="bg1"/>
          </a:solidFill>
          <a:ln w="9525">
            <a:noFill/>
            <a:miter lim="800000"/>
            <a:headEnd/>
            <a:tailEnd/>
          </a:ln>
          <a:effectLst/>
        </p:spPr>
        <p:txBody>
          <a:bodyPr wrap="none" anchor="ctr"/>
          <a:lstStyle/>
          <a:p>
            <a:endParaRPr lang="en-US"/>
          </a:p>
        </p:txBody>
      </p:sp>
      <p:sp>
        <p:nvSpPr>
          <p:cNvPr id="1044530" name="Rectangle 50"/>
          <p:cNvSpPr>
            <a:spLocks noChangeArrowheads="1"/>
          </p:cNvSpPr>
          <p:nvPr/>
        </p:nvSpPr>
        <p:spPr bwMode="auto">
          <a:xfrm>
            <a:off x="6629400" y="1447800"/>
            <a:ext cx="2209800" cy="1676400"/>
          </a:xfrm>
          <a:prstGeom prst="rect">
            <a:avLst/>
          </a:prstGeom>
          <a:solidFill>
            <a:schemeClr val="bg1"/>
          </a:solidFill>
          <a:ln w="9525">
            <a:noFill/>
            <a:miter lim="800000"/>
            <a:headEnd/>
            <a:tailEnd/>
          </a:ln>
          <a:effectLst/>
        </p:spPr>
        <p:txBody>
          <a:bodyPr wrap="none" anchor="ctr"/>
          <a:lstStyle/>
          <a:p>
            <a:endParaRPr lang="en-US"/>
          </a:p>
        </p:txBody>
      </p:sp>
      <p:sp>
        <p:nvSpPr>
          <p:cNvPr id="1044531" name="Rectangle 51"/>
          <p:cNvSpPr>
            <a:spLocks noChangeArrowheads="1"/>
          </p:cNvSpPr>
          <p:nvPr/>
        </p:nvSpPr>
        <p:spPr bwMode="auto">
          <a:xfrm>
            <a:off x="7848600" y="1752600"/>
            <a:ext cx="914400" cy="1676400"/>
          </a:xfrm>
          <a:prstGeom prst="rect">
            <a:avLst/>
          </a:prstGeom>
          <a:solidFill>
            <a:schemeClr val="bg1"/>
          </a:solidFill>
          <a:ln w="9525">
            <a:noFill/>
            <a:miter lim="800000"/>
            <a:headEnd/>
            <a:tailEnd/>
          </a:ln>
          <a:effectLst/>
        </p:spPr>
        <p:txBody>
          <a:bodyPr wrap="none" anchor="ctr"/>
          <a:lstStyle/>
          <a:p>
            <a:endParaRPr lang="en-US"/>
          </a:p>
        </p:txBody>
      </p:sp>
      <p:grpSp>
        <p:nvGrpSpPr>
          <p:cNvPr id="4" name="Group 52"/>
          <p:cNvGrpSpPr>
            <a:grpSpLocks/>
          </p:cNvGrpSpPr>
          <p:nvPr/>
        </p:nvGrpSpPr>
        <p:grpSpPr bwMode="auto">
          <a:xfrm>
            <a:off x="6019800" y="914400"/>
            <a:ext cx="2895600" cy="2514600"/>
            <a:chOff x="3792" y="576"/>
            <a:chExt cx="1824" cy="1584"/>
          </a:xfrm>
        </p:grpSpPr>
        <p:sp>
          <p:nvSpPr>
            <p:cNvPr id="1044533" name="Text Box 53"/>
            <p:cNvSpPr txBox="1">
              <a:spLocks noChangeArrowheads="1"/>
            </p:cNvSpPr>
            <p:nvPr/>
          </p:nvSpPr>
          <p:spPr bwMode="auto">
            <a:xfrm>
              <a:off x="3792" y="576"/>
              <a:ext cx="1824" cy="1214"/>
            </a:xfrm>
            <a:prstGeom prst="rect">
              <a:avLst/>
            </a:prstGeom>
            <a:noFill/>
            <a:ln w="9525">
              <a:solidFill>
                <a:schemeClr val="tx1"/>
              </a:solidFill>
              <a:miter lim="800000"/>
              <a:headEnd/>
              <a:tailEnd/>
            </a:ln>
            <a:effectLst/>
          </p:spPr>
          <p:txBody>
            <a:bodyPr>
              <a:spAutoFit/>
            </a:bodyPr>
            <a:lstStyle/>
            <a:p>
              <a:pPr algn="ctr">
                <a:spcBef>
                  <a:spcPct val="50000"/>
                </a:spcBef>
              </a:pPr>
              <a:r>
                <a:rPr lang="en-US" sz="2400" dirty="0"/>
                <a:t>Skilled </a:t>
              </a:r>
              <a:r>
                <a:rPr lang="en-US" sz="2400" dirty="0" smtClean="0"/>
                <a:t>Reading: Fluent </a:t>
              </a:r>
              <a:r>
                <a:rPr lang="en-US" sz="2400" dirty="0"/>
                <a:t>coordination of word reading and comprehension </a:t>
              </a:r>
              <a:r>
                <a:rPr lang="en-US" sz="2400" dirty="0" smtClean="0"/>
                <a:t>processes.</a:t>
              </a:r>
              <a:endParaRPr lang="en-US" sz="2400" dirty="0"/>
            </a:p>
          </p:txBody>
        </p:sp>
        <p:sp>
          <p:nvSpPr>
            <p:cNvPr id="1044534" name="Line 54"/>
            <p:cNvSpPr>
              <a:spLocks noChangeShapeType="1"/>
            </p:cNvSpPr>
            <p:nvPr/>
          </p:nvSpPr>
          <p:spPr bwMode="auto">
            <a:xfrm>
              <a:off x="4752" y="1776"/>
              <a:ext cx="96" cy="384"/>
            </a:xfrm>
            <a:prstGeom prst="line">
              <a:avLst/>
            </a:prstGeom>
            <a:noFill/>
            <a:ln w="38100">
              <a:solidFill>
                <a:schemeClr val="tx1"/>
              </a:solidFill>
              <a:round/>
              <a:headEnd/>
              <a:tailEnd type="triangle" w="med" len="med"/>
            </a:ln>
            <a:effectLst/>
          </p:spPr>
          <p:txBody>
            <a:bodyPr/>
            <a:lstStyle/>
            <a:p>
              <a:endParaRPr lang="en-US"/>
            </a:p>
          </p:txBody>
        </p:sp>
      </p:grpSp>
      <p:sp>
        <p:nvSpPr>
          <p:cNvPr id="1044535" name="Rectangle 55"/>
          <p:cNvSpPr>
            <a:spLocks noChangeArrowheads="1"/>
          </p:cNvSpPr>
          <p:nvPr/>
        </p:nvSpPr>
        <p:spPr bwMode="auto">
          <a:xfrm>
            <a:off x="304800" y="838200"/>
            <a:ext cx="2971800" cy="381000"/>
          </a:xfrm>
          <a:prstGeom prst="rect">
            <a:avLst/>
          </a:prstGeom>
          <a:noFill/>
          <a:ln w="76200">
            <a:solidFill>
              <a:srgbClr val="0070C0"/>
            </a:solidFill>
            <a:miter lim="800000"/>
            <a:headEnd/>
            <a:tailEnd/>
          </a:ln>
          <a:effectLst/>
        </p:spPr>
        <p:txBody>
          <a:bodyPr wrap="none" anchor="ctr"/>
          <a:lstStyle/>
          <a:p>
            <a:endParaRPr lang="en-US"/>
          </a:p>
        </p:txBody>
      </p:sp>
      <p:sp>
        <p:nvSpPr>
          <p:cNvPr id="1044536" name="Rectangle 56"/>
          <p:cNvSpPr>
            <a:spLocks noChangeArrowheads="1"/>
          </p:cNvSpPr>
          <p:nvPr/>
        </p:nvSpPr>
        <p:spPr bwMode="auto">
          <a:xfrm>
            <a:off x="304800" y="3886200"/>
            <a:ext cx="2133600" cy="381000"/>
          </a:xfrm>
          <a:prstGeom prst="rect">
            <a:avLst/>
          </a:prstGeom>
          <a:noFill/>
          <a:ln w="76200">
            <a:solidFill>
              <a:srgbClr val="002060"/>
            </a:solidFill>
            <a:miter lim="800000"/>
            <a:headEnd/>
            <a:tailEnd/>
          </a:ln>
          <a:effectLst/>
        </p:spPr>
        <p:txBody>
          <a:bodyPr wrap="none" anchor="ctr"/>
          <a:lstStyle/>
          <a:p>
            <a:endParaRPr lang="en-US"/>
          </a:p>
        </p:txBody>
      </p:sp>
      <p:grpSp>
        <p:nvGrpSpPr>
          <p:cNvPr id="5" name="Group 58"/>
          <p:cNvGrpSpPr>
            <a:grpSpLocks/>
          </p:cNvGrpSpPr>
          <p:nvPr/>
        </p:nvGrpSpPr>
        <p:grpSpPr bwMode="auto">
          <a:xfrm>
            <a:off x="304800" y="4648200"/>
            <a:ext cx="2209800" cy="933450"/>
            <a:chOff x="192" y="2928"/>
            <a:chExt cx="1392" cy="588"/>
          </a:xfrm>
        </p:grpSpPr>
        <p:sp>
          <p:nvSpPr>
            <p:cNvPr id="1044539" name="Line 59"/>
            <p:cNvSpPr>
              <a:spLocks noChangeShapeType="1"/>
            </p:cNvSpPr>
            <p:nvPr/>
          </p:nvSpPr>
          <p:spPr bwMode="auto">
            <a:xfrm>
              <a:off x="528" y="2928"/>
              <a:ext cx="1056" cy="0"/>
            </a:xfrm>
            <a:prstGeom prst="line">
              <a:avLst/>
            </a:prstGeom>
            <a:noFill/>
            <a:ln w="38100">
              <a:solidFill>
                <a:schemeClr val="accent1"/>
              </a:solidFill>
              <a:round/>
              <a:headEnd/>
              <a:tailEnd/>
            </a:ln>
            <a:effectLst/>
          </p:spPr>
          <p:txBody>
            <a:bodyPr/>
            <a:lstStyle/>
            <a:p>
              <a:endParaRPr lang="en-US"/>
            </a:p>
          </p:txBody>
        </p:sp>
        <p:sp>
          <p:nvSpPr>
            <p:cNvPr id="1044540" name="Line 60"/>
            <p:cNvSpPr>
              <a:spLocks noChangeShapeType="1"/>
            </p:cNvSpPr>
            <p:nvPr/>
          </p:nvSpPr>
          <p:spPr bwMode="auto">
            <a:xfrm>
              <a:off x="192" y="3216"/>
              <a:ext cx="1344" cy="0"/>
            </a:xfrm>
            <a:prstGeom prst="line">
              <a:avLst/>
            </a:prstGeom>
            <a:noFill/>
            <a:ln w="38100">
              <a:solidFill>
                <a:schemeClr val="accent1"/>
              </a:solidFill>
              <a:round/>
              <a:headEnd/>
              <a:tailEnd/>
            </a:ln>
            <a:effectLst/>
          </p:spPr>
          <p:txBody>
            <a:bodyPr/>
            <a:lstStyle/>
            <a:p>
              <a:endParaRPr lang="en-US"/>
            </a:p>
          </p:txBody>
        </p:sp>
        <p:sp>
          <p:nvSpPr>
            <p:cNvPr id="1044541" name="Line 61"/>
            <p:cNvSpPr>
              <a:spLocks noChangeShapeType="1"/>
            </p:cNvSpPr>
            <p:nvPr/>
          </p:nvSpPr>
          <p:spPr bwMode="auto">
            <a:xfrm>
              <a:off x="432" y="3516"/>
              <a:ext cx="1104" cy="0"/>
            </a:xfrm>
            <a:prstGeom prst="line">
              <a:avLst/>
            </a:prstGeom>
            <a:noFill/>
            <a:ln w="38100">
              <a:solidFill>
                <a:schemeClr val="accent1"/>
              </a:solidFill>
              <a:round/>
              <a:headEnd/>
              <a:tailEnd/>
            </a:ln>
            <a:effectLst/>
          </p:spPr>
          <p:txBody>
            <a:bodyPr/>
            <a:lstStyle/>
            <a:p>
              <a:endParaRPr lang="en-US"/>
            </a:p>
          </p:txBody>
        </p:sp>
      </p:grpSp>
      <p:grpSp>
        <p:nvGrpSpPr>
          <p:cNvPr id="6" name="Group 62"/>
          <p:cNvGrpSpPr>
            <a:grpSpLocks/>
          </p:cNvGrpSpPr>
          <p:nvPr/>
        </p:nvGrpSpPr>
        <p:grpSpPr bwMode="auto">
          <a:xfrm>
            <a:off x="228600" y="1604963"/>
            <a:ext cx="2438400" cy="1747837"/>
            <a:chOff x="144" y="1011"/>
            <a:chExt cx="1536" cy="1101"/>
          </a:xfrm>
        </p:grpSpPr>
        <p:sp>
          <p:nvSpPr>
            <p:cNvPr id="1044543" name="Line 63"/>
            <p:cNvSpPr>
              <a:spLocks noChangeShapeType="1"/>
            </p:cNvSpPr>
            <p:nvPr/>
          </p:nvSpPr>
          <p:spPr bwMode="auto">
            <a:xfrm>
              <a:off x="144" y="1011"/>
              <a:ext cx="1536" cy="0"/>
            </a:xfrm>
            <a:prstGeom prst="line">
              <a:avLst/>
            </a:prstGeom>
            <a:ln>
              <a:headEnd/>
              <a:tailEnd/>
            </a:ln>
          </p:spPr>
          <p:style>
            <a:lnRef idx="1">
              <a:schemeClr val="accent2"/>
            </a:lnRef>
            <a:fillRef idx="0">
              <a:schemeClr val="accent2"/>
            </a:fillRef>
            <a:effectRef idx="0">
              <a:schemeClr val="accent2"/>
            </a:effectRef>
            <a:fontRef idx="minor">
              <a:schemeClr val="tx1"/>
            </a:fontRef>
          </p:style>
          <p:txBody>
            <a:bodyPr/>
            <a:lstStyle/>
            <a:p>
              <a:endParaRPr lang="en-US"/>
            </a:p>
          </p:txBody>
        </p:sp>
        <p:sp>
          <p:nvSpPr>
            <p:cNvPr id="1044544" name="Line 64"/>
            <p:cNvSpPr>
              <a:spLocks noChangeShapeType="1"/>
            </p:cNvSpPr>
            <p:nvPr/>
          </p:nvSpPr>
          <p:spPr bwMode="auto">
            <a:xfrm>
              <a:off x="240" y="1287"/>
              <a:ext cx="1440" cy="0"/>
            </a:xfrm>
            <a:prstGeom prst="line">
              <a:avLst/>
            </a:prstGeom>
            <a:ln>
              <a:headEnd/>
              <a:tailEnd/>
            </a:ln>
          </p:spPr>
          <p:style>
            <a:lnRef idx="1">
              <a:schemeClr val="accent2"/>
            </a:lnRef>
            <a:fillRef idx="0">
              <a:schemeClr val="accent2"/>
            </a:fillRef>
            <a:effectRef idx="0">
              <a:schemeClr val="accent2"/>
            </a:effectRef>
            <a:fontRef idx="minor">
              <a:schemeClr val="tx1"/>
            </a:fontRef>
          </p:style>
          <p:txBody>
            <a:bodyPr/>
            <a:lstStyle/>
            <a:p>
              <a:endParaRPr lang="en-US"/>
            </a:p>
          </p:txBody>
        </p:sp>
        <p:sp>
          <p:nvSpPr>
            <p:cNvPr id="1044545" name="Line 65"/>
            <p:cNvSpPr>
              <a:spLocks noChangeShapeType="1"/>
            </p:cNvSpPr>
            <p:nvPr/>
          </p:nvSpPr>
          <p:spPr bwMode="auto">
            <a:xfrm>
              <a:off x="288" y="1575"/>
              <a:ext cx="1371" cy="0"/>
            </a:xfrm>
            <a:prstGeom prst="line">
              <a:avLst/>
            </a:prstGeom>
            <a:ln>
              <a:headEnd/>
              <a:tailEnd/>
            </a:ln>
          </p:spPr>
          <p:style>
            <a:lnRef idx="1">
              <a:schemeClr val="accent2"/>
            </a:lnRef>
            <a:fillRef idx="0">
              <a:schemeClr val="accent2"/>
            </a:fillRef>
            <a:effectRef idx="0">
              <a:schemeClr val="accent2"/>
            </a:effectRef>
            <a:fontRef idx="minor">
              <a:schemeClr val="tx1"/>
            </a:fontRef>
          </p:style>
          <p:txBody>
            <a:bodyPr/>
            <a:lstStyle/>
            <a:p>
              <a:endParaRPr lang="en-US"/>
            </a:p>
          </p:txBody>
        </p:sp>
        <p:sp>
          <p:nvSpPr>
            <p:cNvPr id="1044546" name="Line 66"/>
            <p:cNvSpPr>
              <a:spLocks noChangeShapeType="1"/>
            </p:cNvSpPr>
            <p:nvPr/>
          </p:nvSpPr>
          <p:spPr bwMode="auto">
            <a:xfrm>
              <a:off x="288" y="2112"/>
              <a:ext cx="1371" cy="0"/>
            </a:xfrm>
            <a:prstGeom prst="line">
              <a:avLst/>
            </a:prstGeom>
            <a:ln>
              <a:headEnd/>
              <a:tailEnd/>
            </a:ln>
          </p:spPr>
          <p:style>
            <a:lnRef idx="1">
              <a:schemeClr val="accent2"/>
            </a:lnRef>
            <a:fillRef idx="0">
              <a:schemeClr val="accent2"/>
            </a:fillRef>
            <a:effectRef idx="0">
              <a:schemeClr val="accent2"/>
            </a:effectRef>
            <a:fontRef idx="minor">
              <a:schemeClr val="tx1"/>
            </a:fontRef>
          </p:style>
          <p:txBody>
            <a:bodyPr/>
            <a:lstStyle/>
            <a:p>
              <a:endParaRPr lang="en-US"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044547" name="Line 67"/>
            <p:cNvSpPr>
              <a:spLocks noChangeShapeType="1"/>
            </p:cNvSpPr>
            <p:nvPr/>
          </p:nvSpPr>
          <p:spPr bwMode="auto">
            <a:xfrm>
              <a:off x="528" y="1842"/>
              <a:ext cx="1131" cy="0"/>
            </a:xfrm>
            <a:prstGeom prst="line">
              <a:avLst/>
            </a:prstGeom>
            <a:ln>
              <a:headEnd/>
              <a:tailEnd/>
            </a:ln>
          </p:spPr>
          <p:style>
            <a:lnRef idx="1">
              <a:schemeClr val="accent2"/>
            </a:lnRef>
            <a:fillRef idx="0">
              <a:schemeClr val="accent2"/>
            </a:fillRef>
            <a:effectRef idx="0">
              <a:schemeClr val="accent2"/>
            </a:effectRef>
            <a:fontRef idx="minor">
              <a:schemeClr val="tx1"/>
            </a:fontRef>
          </p:style>
          <p:txBody>
            <a:bodyPr/>
            <a:lstStyle/>
            <a:p>
              <a:endParaRPr 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4536"/>
                                        </p:tgtEl>
                                        <p:attrNameLst>
                                          <p:attrName>style.visibility</p:attrName>
                                        </p:attrNameLst>
                                      </p:cBhvr>
                                      <p:to>
                                        <p:strVal val="visible"/>
                                      </p:to>
                                    </p:set>
                                    <p:anim calcmode="lin" valueType="num">
                                      <p:cBhvr>
                                        <p:cTn id="7" dur="1000" fill="hold"/>
                                        <p:tgtEl>
                                          <p:spTgt spid="1044536"/>
                                        </p:tgtEl>
                                        <p:attrNameLst>
                                          <p:attrName>ppt_w</p:attrName>
                                        </p:attrNameLst>
                                      </p:cBhvr>
                                      <p:tavLst>
                                        <p:tav tm="0">
                                          <p:val>
                                            <p:fltVal val="0"/>
                                          </p:val>
                                        </p:tav>
                                        <p:tav tm="100000">
                                          <p:val>
                                            <p:strVal val="#ppt_w"/>
                                          </p:val>
                                        </p:tav>
                                      </p:tavLst>
                                    </p:anim>
                                    <p:anim calcmode="lin" valueType="num">
                                      <p:cBhvr>
                                        <p:cTn id="8" dur="1000" fill="hold"/>
                                        <p:tgtEl>
                                          <p:spTgt spid="1044536"/>
                                        </p:tgtEl>
                                        <p:attrNameLst>
                                          <p:attrName>ppt_h</p:attrName>
                                        </p:attrNameLst>
                                      </p:cBhvr>
                                      <p:tavLst>
                                        <p:tav tm="0">
                                          <p:val>
                                            <p:fltVal val="0"/>
                                          </p:val>
                                        </p:tav>
                                        <p:tav tm="100000">
                                          <p:val>
                                            <p:strVal val="#ppt_h"/>
                                          </p:val>
                                        </p:tav>
                                      </p:tavLst>
                                    </p:anim>
                                    <p:anim calcmode="lin" valueType="num">
                                      <p:cBhvr>
                                        <p:cTn id="9" dur="1000" fill="hold"/>
                                        <p:tgtEl>
                                          <p:spTgt spid="104453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445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5" presetClass="entr" presetSubtype="0" fill="hold" grpId="0" nodeType="clickEffect">
                                  <p:stCondLst>
                                    <p:cond delay="0"/>
                                  </p:stCondLst>
                                  <p:childTnLst>
                                    <p:set>
                                      <p:cBhvr>
                                        <p:cTn id="19" dur="1" fill="hold">
                                          <p:stCondLst>
                                            <p:cond delay="0"/>
                                          </p:stCondLst>
                                        </p:cTn>
                                        <p:tgtEl>
                                          <p:spTgt spid="1044535"/>
                                        </p:tgtEl>
                                        <p:attrNameLst>
                                          <p:attrName>style.visibility</p:attrName>
                                        </p:attrNameLst>
                                      </p:cBhvr>
                                      <p:to>
                                        <p:strVal val="visible"/>
                                      </p:to>
                                    </p:set>
                                    <p:anim calcmode="lin" valueType="num">
                                      <p:cBhvr>
                                        <p:cTn id="20" dur="1000" fill="hold"/>
                                        <p:tgtEl>
                                          <p:spTgt spid="1044535"/>
                                        </p:tgtEl>
                                        <p:attrNameLst>
                                          <p:attrName>ppt_w</p:attrName>
                                        </p:attrNameLst>
                                      </p:cBhvr>
                                      <p:tavLst>
                                        <p:tav tm="0">
                                          <p:val>
                                            <p:fltVal val="0"/>
                                          </p:val>
                                        </p:tav>
                                        <p:tav tm="100000">
                                          <p:val>
                                            <p:strVal val="#ppt_w"/>
                                          </p:val>
                                        </p:tav>
                                      </p:tavLst>
                                    </p:anim>
                                    <p:anim calcmode="lin" valueType="num">
                                      <p:cBhvr>
                                        <p:cTn id="21" dur="1000" fill="hold"/>
                                        <p:tgtEl>
                                          <p:spTgt spid="1044535"/>
                                        </p:tgtEl>
                                        <p:attrNameLst>
                                          <p:attrName>ppt_h</p:attrName>
                                        </p:attrNameLst>
                                      </p:cBhvr>
                                      <p:tavLst>
                                        <p:tav tm="0">
                                          <p:val>
                                            <p:fltVal val="0"/>
                                          </p:val>
                                        </p:tav>
                                        <p:tav tm="100000">
                                          <p:val>
                                            <p:strVal val="#ppt_h"/>
                                          </p:val>
                                        </p:tav>
                                      </p:tavLst>
                                    </p:anim>
                                    <p:anim calcmode="lin" valueType="num">
                                      <p:cBhvr>
                                        <p:cTn id="22" dur="1000" fill="hold"/>
                                        <p:tgtEl>
                                          <p:spTgt spid="1044535"/>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104453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4"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ppt_h/2"/>
                                          </p:val>
                                        </p:tav>
                                        <p:tav tm="100000">
                                          <p:val>
                                            <p:strVal val="#ppt_y"/>
                                          </p:val>
                                        </p:tav>
                                      </p:tavLst>
                                    </p:anim>
                                    <p:anim calcmode="lin" valueType="num">
                                      <p:cBhvr>
                                        <p:cTn id="35" dur="500" fill="hold"/>
                                        <p:tgtEl>
                                          <p:spTgt spid="4"/>
                                        </p:tgtEl>
                                        <p:attrNameLst>
                                          <p:attrName>ppt_w</p:attrName>
                                        </p:attrNameLst>
                                      </p:cBhvr>
                                      <p:tavLst>
                                        <p:tav tm="0">
                                          <p:val>
                                            <p:strVal val="#ppt_w"/>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5" grpId="0" animBg="1"/>
      <p:bldP spid="1044536"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1215571"/>
          </a:xfrm>
        </p:spPr>
        <p:txBody>
          <a:bodyPr>
            <a:normAutofit/>
          </a:bodyPr>
          <a:lstStyle/>
          <a:p>
            <a:pPr algn="ctr"/>
            <a:r>
              <a:rPr lang="en-US" sz="3200" dirty="0" smtClean="0"/>
              <a:t>Interpreting the CTOPP 2 Results</a:t>
            </a:r>
            <a:br>
              <a:rPr lang="en-US" sz="3200" dirty="0" smtClean="0"/>
            </a:br>
            <a:r>
              <a:rPr lang="en-US" sz="3200" dirty="0" smtClean="0"/>
              <a:t>Subtest Scores</a:t>
            </a:r>
            <a:endParaRPr lang="en-US" sz="3200" dirty="0"/>
          </a:p>
        </p:txBody>
      </p:sp>
      <p:sp>
        <p:nvSpPr>
          <p:cNvPr id="3" name="Content Placeholder 2"/>
          <p:cNvSpPr>
            <a:spLocks noGrp="1"/>
          </p:cNvSpPr>
          <p:nvPr>
            <p:ph idx="1"/>
          </p:nvPr>
        </p:nvSpPr>
        <p:spPr>
          <a:xfrm>
            <a:off x="838200" y="1701799"/>
            <a:ext cx="7620000" cy="4858657"/>
          </a:xfrm>
        </p:spPr>
        <p:txBody>
          <a:bodyPr>
            <a:normAutofit fontScale="85000" lnSpcReduction="20000"/>
          </a:bodyPr>
          <a:lstStyle/>
          <a:p>
            <a:r>
              <a:rPr lang="en-US" dirty="0" smtClean="0"/>
              <a:t>Complete the Profile/Examiner Record Booklet</a:t>
            </a:r>
          </a:p>
          <a:p>
            <a:r>
              <a:rPr lang="en-US" dirty="0" smtClean="0"/>
              <a:t>Identifying Information:  Exact age</a:t>
            </a:r>
          </a:p>
          <a:p>
            <a:r>
              <a:rPr lang="en-US" dirty="0" smtClean="0"/>
              <a:t>Record Scores:</a:t>
            </a:r>
          </a:p>
          <a:p>
            <a:pPr marL="0" indent="0">
              <a:buNone/>
            </a:pPr>
            <a:r>
              <a:rPr lang="en-US" dirty="0"/>
              <a:t> </a:t>
            </a:r>
            <a:r>
              <a:rPr lang="en-US" dirty="0" smtClean="0"/>
              <a:t>   	On left side record Raw Scores</a:t>
            </a:r>
          </a:p>
          <a:p>
            <a:pPr marL="0" indent="0">
              <a:buNone/>
            </a:pPr>
            <a:r>
              <a:rPr lang="en-US" dirty="0"/>
              <a:t> </a:t>
            </a:r>
            <a:r>
              <a:rPr lang="en-US" dirty="0" smtClean="0"/>
              <a:t>   	Find </a:t>
            </a:r>
            <a:r>
              <a:rPr lang="en-US" dirty="0"/>
              <a:t>a</a:t>
            </a:r>
            <a:r>
              <a:rPr lang="en-US" dirty="0" smtClean="0"/>
              <a:t>ge equivalent/grade equivalent:  </a:t>
            </a:r>
            <a:r>
              <a:rPr lang="en-US" sz="1900" dirty="0" smtClean="0"/>
              <a:t>Table </a:t>
            </a:r>
            <a:r>
              <a:rPr lang="en-US" sz="1900" dirty="0"/>
              <a:t>A</a:t>
            </a:r>
            <a:r>
              <a:rPr lang="en-US" sz="1900" dirty="0" smtClean="0"/>
              <a:t> </a:t>
            </a:r>
          </a:p>
          <a:p>
            <a:pPr marL="0" indent="0">
              <a:buNone/>
            </a:pPr>
            <a:r>
              <a:rPr lang="en-US" sz="2000" dirty="0"/>
              <a:t> </a:t>
            </a:r>
            <a:r>
              <a:rPr lang="en-US" sz="2000" dirty="0" smtClean="0"/>
              <a:t>    	</a:t>
            </a:r>
            <a:r>
              <a:rPr lang="en-US" dirty="0" smtClean="0"/>
              <a:t>Find Percentiles and Scaled Scores:  </a:t>
            </a:r>
            <a:r>
              <a:rPr lang="en-US" sz="1900" dirty="0" smtClean="0"/>
              <a:t>Table </a:t>
            </a:r>
            <a:r>
              <a:rPr lang="en-US" sz="1900" dirty="0"/>
              <a:t>B</a:t>
            </a:r>
            <a:endParaRPr lang="en-US" sz="1900" dirty="0" smtClean="0"/>
          </a:p>
          <a:p>
            <a:pPr>
              <a:lnSpc>
                <a:spcPct val="170000"/>
              </a:lnSpc>
            </a:pPr>
            <a:r>
              <a:rPr lang="en-US" dirty="0" smtClean="0"/>
              <a:t>Subtest standard scores are based on a mean of 10 and standard deviation of 3.</a:t>
            </a:r>
          </a:p>
          <a:p>
            <a:pPr marL="0" indent="0">
              <a:buNone/>
            </a:pPr>
            <a:r>
              <a:rPr lang="en-US" sz="2000" dirty="0"/>
              <a:t> </a:t>
            </a:r>
            <a:r>
              <a:rPr lang="en-US" sz="2000" dirty="0" smtClean="0"/>
              <a:t>      </a:t>
            </a:r>
          </a:p>
          <a:p>
            <a:pPr marL="0" indent="0">
              <a:buNone/>
            </a:pPr>
            <a:r>
              <a:rPr lang="en-US" sz="2000" dirty="0"/>
              <a:t> </a:t>
            </a:r>
            <a:r>
              <a:rPr lang="en-US" sz="2000" dirty="0" smtClean="0"/>
              <a:t>        </a:t>
            </a:r>
            <a:endParaRPr lang="en-US" sz="2000" dirty="0"/>
          </a:p>
        </p:txBody>
      </p:sp>
    </p:spTree>
    <p:extLst>
      <p:ext uri="{BB962C8B-B14F-4D97-AF65-F5344CB8AC3E}">
        <p14:creationId xmlns="" xmlns:p14="http://schemas.microsoft.com/office/powerpoint/2010/main" val="2558899424"/>
      </p:ext>
    </p:extLst>
  </p:cSld>
  <p:clrMapOvr>
    <a:masterClrMapping/>
  </p:clrMapOvr>
  <p:transition spd="med">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Composite Standard Scores</a:t>
            </a:r>
            <a:endParaRPr lang="en-US" dirty="0"/>
          </a:p>
        </p:txBody>
      </p:sp>
      <p:sp>
        <p:nvSpPr>
          <p:cNvPr id="3" name="Content Placeholder 2"/>
          <p:cNvSpPr>
            <a:spLocks noGrp="1"/>
          </p:cNvSpPr>
          <p:nvPr>
            <p:ph idx="1"/>
          </p:nvPr>
        </p:nvSpPr>
        <p:spPr/>
        <p:txBody>
          <a:bodyPr/>
          <a:lstStyle/>
          <a:p>
            <a:r>
              <a:rPr lang="en-US" dirty="0" smtClean="0"/>
              <a:t>Most reliable scores.</a:t>
            </a:r>
          </a:p>
          <a:p>
            <a:r>
              <a:rPr lang="en-US" dirty="0" smtClean="0"/>
              <a:t>Add the subtest standard scores and convert the sum to a composite score using     Appendix C.</a:t>
            </a:r>
          </a:p>
          <a:p>
            <a:r>
              <a:rPr lang="en-US" dirty="0" smtClean="0"/>
              <a:t>Note that the Phonological Awareness composite has three subtest scores while Phonological Memory and Rapid Symbol Naming and Rapid Non-Symbolic Naming have two.</a:t>
            </a:r>
            <a:endParaRPr lang="en-US" dirty="0"/>
          </a:p>
        </p:txBody>
      </p:sp>
    </p:spTree>
    <p:extLst>
      <p:ext uri="{BB962C8B-B14F-4D97-AF65-F5344CB8AC3E}">
        <p14:creationId xmlns="" xmlns:p14="http://schemas.microsoft.com/office/powerpoint/2010/main" val="1680904068"/>
      </p:ext>
    </p:extLst>
  </p:cSld>
  <p:clrMapOvr>
    <a:masterClrMapping/>
  </p:clrMapOvr>
  <p:transition spd="med">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Phonological Awareness Composite Score (PACS)</a:t>
            </a:r>
            <a:endParaRPr lang="en-US" dirty="0"/>
          </a:p>
        </p:txBody>
      </p:sp>
      <p:sp>
        <p:nvSpPr>
          <p:cNvPr id="3" name="Content Placeholder 2"/>
          <p:cNvSpPr>
            <a:spLocks noGrp="1"/>
          </p:cNvSpPr>
          <p:nvPr>
            <p:ph idx="1"/>
          </p:nvPr>
        </p:nvSpPr>
        <p:spPr/>
        <p:txBody>
          <a:bodyPr>
            <a:normAutofit/>
          </a:bodyPr>
          <a:lstStyle/>
          <a:p>
            <a:r>
              <a:rPr lang="en-US" dirty="0"/>
              <a:t>4</a:t>
            </a:r>
            <a:r>
              <a:rPr lang="en-US" dirty="0" smtClean="0"/>
              <a:t>-6 year olds:  Three subtests:  Elision, Blending Words, and Sound Matching.</a:t>
            </a:r>
          </a:p>
          <a:p>
            <a:r>
              <a:rPr lang="en-US" dirty="0"/>
              <a:t>7</a:t>
            </a:r>
            <a:r>
              <a:rPr lang="en-US" dirty="0" smtClean="0"/>
              <a:t>-24 year olds: Three subtests: Elision,  Blending Words and Phoneme Isolation.</a:t>
            </a:r>
          </a:p>
          <a:p>
            <a:r>
              <a:rPr lang="en-US" dirty="0" smtClean="0"/>
              <a:t>PACS measures an individual’s phonological awareness of and access to the phonological structure of oral language.</a:t>
            </a:r>
          </a:p>
          <a:p>
            <a:r>
              <a:rPr lang="en-US" dirty="0" smtClean="0"/>
              <a:t>Poor phonological awareness is associated with poor reading.</a:t>
            </a:r>
          </a:p>
          <a:p>
            <a:pPr marL="0" indent="0">
              <a:buNone/>
            </a:pPr>
            <a:endParaRPr lang="en-US" dirty="0"/>
          </a:p>
        </p:txBody>
      </p:sp>
    </p:spTree>
    <p:extLst>
      <p:ext uri="{BB962C8B-B14F-4D97-AF65-F5344CB8AC3E}">
        <p14:creationId xmlns="" xmlns:p14="http://schemas.microsoft.com/office/powerpoint/2010/main" val="960849629"/>
      </p:ext>
    </p:extLst>
  </p:cSld>
  <p:clrMapOvr>
    <a:masterClrMapping/>
  </p:clrMapOvr>
  <p:transition spd="med">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Phonological Memory Composite (PMCS)</a:t>
            </a:r>
            <a:endParaRPr lang="en-US" dirty="0"/>
          </a:p>
        </p:txBody>
      </p:sp>
      <p:sp>
        <p:nvSpPr>
          <p:cNvPr id="3" name="Content Placeholder 2"/>
          <p:cNvSpPr>
            <a:spLocks noGrp="1"/>
          </p:cNvSpPr>
          <p:nvPr>
            <p:ph idx="1"/>
          </p:nvPr>
        </p:nvSpPr>
        <p:spPr>
          <a:xfrm>
            <a:off x="838200" y="1930400"/>
            <a:ext cx="7620000" cy="4241800"/>
          </a:xfrm>
        </p:spPr>
        <p:txBody>
          <a:bodyPr/>
          <a:lstStyle/>
          <a:p>
            <a:r>
              <a:rPr lang="en-US" dirty="0" smtClean="0"/>
              <a:t>2 subtests: Memory for Digits, </a:t>
            </a:r>
            <a:r>
              <a:rPr lang="en-US" dirty="0" err="1" smtClean="0"/>
              <a:t>Nonword</a:t>
            </a:r>
            <a:r>
              <a:rPr lang="en-US" dirty="0" smtClean="0"/>
              <a:t> Repetition.</a:t>
            </a:r>
          </a:p>
          <a:p>
            <a:r>
              <a:rPr lang="en-US" dirty="0" smtClean="0"/>
              <a:t>Tests the ability to code information phonologically for temporary storage in working memory.</a:t>
            </a:r>
          </a:p>
          <a:p>
            <a:r>
              <a:rPr lang="en-US" dirty="0" smtClean="0"/>
              <a:t>Deficit in this area relates to impairment in decoding new words.</a:t>
            </a:r>
            <a:endParaRPr lang="en-US" dirty="0"/>
          </a:p>
        </p:txBody>
      </p:sp>
    </p:spTree>
    <p:extLst>
      <p:ext uri="{BB962C8B-B14F-4D97-AF65-F5344CB8AC3E}">
        <p14:creationId xmlns="" xmlns:p14="http://schemas.microsoft.com/office/powerpoint/2010/main" val="4155664851"/>
      </p:ext>
    </p:extLst>
  </p:cSld>
  <p:clrMapOvr>
    <a:masterClrMapping/>
  </p:clrMapOvr>
  <p:transition spd="med">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Rapid Symbolic Naming Composite Score (</a:t>
            </a:r>
            <a:r>
              <a:rPr lang="en-US" dirty="0" err="1" smtClean="0"/>
              <a:t>RsNCS</a:t>
            </a:r>
            <a:r>
              <a:rPr lang="en-US" dirty="0" smtClean="0"/>
              <a:t>)</a:t>
            </a:r>
            <a:endParaRPr lang="en-US" dirty="0"/>
          </a:p>
        </p:txBody>
      </p:sp>
      <p:sp>
        <p:nvSpPr>
          <p:cNvPr id="3" name="Content Placeholder 2"/>
          <p:cNvSpPr>
            <a:spLocks noGrp="1"/>
          </p:cNvSpPr>
          <p:nvPr>
            <p:ph idx="1"/>
          </p:nvPr>
        </p:nvSpPr>
        <p:spPr>
          <a:xfrm>
            <a:off x="838200" y="1988456"/>
            <a:ext cx="7620000" cy="4183743"/>
          </a:xfrm>
        </p:spPr>
        <p:txBody>
          <a:bodyPr>
            <a:normAutofit/>
          </a:bodyPr>
          <a:lstStyle/>
          <a:p>
            <a:r>
              <a:rPr lang="en-US" dirty="0"/>
              <a:t>T</a:t>
            </a:r>
            <a:r>
              <a:rPr lang="en-US" dirty="0" smtClean="0"/>
              <a:t>wo subtests: Rapid Digit Naming, Rapid Letter Naming.</a:t>
            </a:r>
          </a:p>
          <a:p>
            <a:r>
              <a:rPr lang="en-US" dirty="0" smtClean="0"/>
              <a:t>Measures the abilities to retrieve phonological information from long-term memory and execute a sequence of operations quickly and repeatedly.</a:t>
            </a:r>
          </a:p>
          <a:p>
            <a:r>
              <a:rPr lang="en-US" dirty="0" smtClean="0"/>
              <a:t>Poor performance is related to decreased fluency in reading.</a:t>
            </a:r>
            <a:endParaRPr lang="en-US" dirty="0"/>
          </a:p>
        </p:txBody>
      </p:sp>
    </p:spTree>
    <p:extLst>
      <p:ext uri="{BB962C8B-B14F-4D97-AF65-F5344CB8AC3E}">
        <p14:creationId xmlns="" xmlns:p14="http://schemas.microsoft.com/office/powerpoint/2010/main" val="3891974538"/>
      </p:ext>
    </p:extLst>
  </p:cSld>
  <p:clrMapOvr>
    <a:masterClrMapping/>
  </p:clrMapOvr>
  <p:transition spd="med">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Rapid </a:t>
            </a:r>
            <a:r>
              <a:rPr lang="en-US" dirty="0" smtClean="0"/>
              <a:t>Non-Symbolic </a:t>
            </a:r>
            <a:r>
              <a:rPr lang="en-US" dirty="0"/>
              <a:t>Naming Composite Score (</a:t>
            </a:r>
            <a:r>
              <a:rPr lang="en-US" dirty="0" err="1" smtClean="0"/>
              <a:t>RnNCS</a:t>
            </a:r>
            <a:r>
              <a:rPr lang="en-US" dirty="0"/>
              <a:t>)</a:t>
            </a:r>
          </a:p>
        </p:txBody>
      </p:sp>
      <p:sp>
        <p:nvSpPr>
          <p:cNvPr id="3" name="Content Placeholder 2"/>
          <p:cNvSpPr>
            <a:spLocks noGrp="1"/>
          </p:cNvSpPr>
          <p:nvPr>
            <p:ph idx="1"/>
          </p:nvPr>
        </p:nvSpPr>
        <p:spPr/>
        <p:txBody>
          <a:bodyPr/>
          <a:lstStyle/>
          <a:p>
            <a:r>
              <a:rPr lang="en-US" dirty="0" smtClean="0"/>
              <a:t>Two subtests:  Rapid Color Naming and Rapid Object Naming.</a:t>
            </a:r>
          </a:p>
          <a:p>
            <a:r>
              <a:rPr lang="en-US" dirty="0" smtClean="0"/>
              <a:t>An alternative for young children not familiar with letters and numbers.</a:t>
            </a:r>
          </a:p>
          <a:p>
            <a:r>
              <a:rPr lang="en-US" dirty="0" smtClean="0"/>
              <a:t>Measures the ability to retrieve phonological information from long-term memory.</a:t>
            </a:r>
            <a:endParaRPr lang="en-US" dirty="0"/>
          </a:p>
        </p:txBody>
      </p:sp>
    </p:spTree>
    <p:extLst>
      <p:ext uri="{BB962C8B-B14F-4D97-AF65-F5344CB8AC3E}">
        <p14:creationId xmlns="" xmlns:p14="http://schemas.microsoft.com/office/powerpoint/2010/main" val="941454029"/>
      </p:ext>
    </p:extLst>
  </p:cSld>
  <p:clrMapOvr>
    <a:masterClrMapping/>
  </p:clrMapOvr>
  <p:transition spd="med">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474663" y="1173162"/>
            <a:ext cx="8204880" cy="4734151"/>
          </a:xfrm>
        </p:spPr>
        <p:txBody>
          <a:bodyPr>
            <a:normAutofit fontScale="92500" lnSpcReduction="20000"/>
          </a:bodyPr>
          <a:lstStyle/>
          <a:p>
            <a:pPr>
              <a:buFont typeface="Wingdings 3" pitchFamily="18" charset="2"/>
              <a:buNone/>
            </a:pPr>
            <a:r>
              <a:rPr lang="en-US" sz="2000" b="1" dirty="0" smtClean="0"/>
              <a:t>Subtests: 			Narrow Ability:</a:t>
            </a:r>
          </a:p>
          <a:p>
            <a:pPr>
              <a:lnSpc>
                <a:spcPct val="150000"/>
              </a:lnSpc>
              <a:buNone/>
            </a:pPr>
            <a:r>
              <a:rPr lang="en-US" sz="2000" dirty="0" smtClean="0">
                <a:latin typeface="Rockwell" pitchFamily="18" charset="0"/>
              </a:rPr>
              <a:t>Elision Phonetic 		Coding: Analysis (PC:A)</a:t>
            </a:r>
          </a:p>
          <a:p>
            <a:pPr>
              <a:lnSpc>
                <a:spcPct val="150000"/>
              </a:lnSpc>
              <a:buNone/>
            </a:pPr>
            <a:endParaRPr lang="en-US" sz="2000" dirty="0" smtClean="0">
              <a:latin typeface="Rockwell" pitchFamily="18" charset="0"/>
            </a:endParaRPr>
          </a:p>
          <a:p>
            <a:pPr>
              <a:lnSpc>
                <a:spcPct val="150000"/>
              </a:lnSpc>
              <a:buNone/>
            </a:pPr>
            <a:r>
              <a:rPr lang="en-US" sz="2000" dirty="0" smtClean="0">
                <a:latin typeface="Rockwell" pitchFamily="18" charset="0"/>
              </a:rPr>
              <a:t>Blending Words 		Phonetic Coding: Synthesis (PC:S)</a:t>
            </a:r>
          </a:p>
          <a:p>
            <a:pPr>
              <a:lnSpc>
                <a:spcPct val="150000"/>
              </a:lnSpc>
              <a:buNone/>
            </a:pPr>
            <a:endParaRPr lang="en-US" sz="2000" dirty="0" smtClean="0">
              <a:latin typeface="Rockwell" pitchFamily="18" charset="0"/>
            </a:endParaRPr>
          </a:p>
          <a:p>
            <a:pPr>
              <a:lnSpc>
                <a:spcPct val="150000"/>
              </a:lnSpc>
              <a:buNone/>
            </a:pPr>
            <a:r>
              <a:rPr lang="en-US" sz="2000" dirty="0" smtClean="0">
                <a:latin typeface="Rockwell" pitchFamily="18" charset="0"/>
              </a:rPr>
              <a:t>Blending </a:t>
            </a:r>
            <a:r>
              <a:rPr lang="en-US" sz="2000" dirty="0" err="1" smtClean="0">
                <a:latin typeface="Rockwell" pitchFamily="18" charset="0"/>
              </a:rPr>
              <a:t>NonWords</a:t>
            </a:r>
            <a:r>
              <a:rPr lang="en-US" sz="2000" dirty="0" smtClean="0">
                <a:latin typeface="Rockwell" pitchFamily="18" charset="0"/>
              </a:rPr>
              <a:t> 		Phonetic Coding: Synthesis (PC:S)</a:t>
            </a:r>
          </a:p>
          <a:p>
            <a:pPr>
              <a:lnSpc>
                <a:spcPct val="150000"/>
              </a:lnSpc>
              <a:buNone/>
            </a:pPr>
            <a:endParaRPr lang="en-US" sz="2000" dirty="0" smtClean="0">
              <a:latin typeface="Rockwell" pitchFamily="18" charset="0"/>
            </a:endParaRPr>
          </a:p>
          <a:p>
            <a:pPr>
              <a:lnSpc>
                <a:spcPct val="150000"/>
              </a:lnSpc>
              <a:buNone/>
            </a:pPr>
            <a:r>
              <a:rPr lang="en-US" sz="2000" dirty="0" smtClean="0">
                <a:latin typeface="Rockwell" pitchFamily="18" charset="0"/>
              </a:rPr>
              <a:t>Segmenting </a:t>
            </a:r>
            <a:r>
              <a:rPr lang="en-US" sz="2000" dirty="0" err="1" smtClean="0">
                <a:latin typeface="Rockwell" pitchFamily="18" charset="0"/>
              </a:rPr>
              <a:t>NonWords</a:t>
            </a:r>
            <a:r>
              <a:rPr lang="en-US" sz="2000" dirty="0" smtClean="0">
                <a:latin typeface="Rockwell" pitchFamily="18" charset="0"/>
              </a:rPr>
              <a:t> 	Phonetic Coding: Analysis (PC:A)</a:t>
            </a:r>
          </a:p>
          <a:p>
            <a:pPr>
              <a:lnSpc>
                <a:spcPct val="150000"/>
              </a:lnSpc>
              <a:buNone/>
            </a:pPr>
            <a:endParaRPr lang="en-US" sz="2000" dirty="0" smtClean="0">
              <a:latin typeface="Rockwell" pitchFamily="18" charset="0"/>
            </a:endParaRPr>
          </a:p>
          <a:p>
            <a:pPr>
              <a:lnSpc>
                <a:spcPct val="150000"/>
              </a:lnSpc>
            </a:pPr>
            <a:endParaRPr lang="en-US" sz="2000" dirty="0" smtClean="0"/>
          </a:p>
          <a:p>
            <a:pPr marL="365125" indent="-255588" eaLnBrk="0" hangingPunct="0">
              <a:spcBef>
                <a:spcPts val="400"/>
              </a:spcBef>
              <a:buClr>
                <a:schemeClr val="accent1"/>
              </a:buClr>
              <a:buSzPct val="68000"/>
              <a:buFont typeface="Wingdings" pitchFamily="2" charset="2"/>
              <a:buChar char="§"/>
              <a:defRPr/>
            </a:pPr>
            <a:endParaRPr lang="en-US" sz="2000" b="1" dirty="0" smtClean="0"/>
          </a:p>
          <a:p>
            <a:pPr>
              <a:buFont typeface="Wingdings 3" pitchFamily="18" charset="2"/>
              <a:buNone/>
            </a:pPr>
            <a:endParaRPr lang="en-US" sz="2000" dirty="0" smtClean="0"/>
          </a:p>
        </p:txBody>
      </p:sp>
      <p:sp>
        <p:nvSpPr>
          <p:cNvPr id="3" name="Title 2"/>
          <p:cNvSpPr>
            <a:spLocks noGrp="1"/>
          </p:cNvSpPr>
          <p:nvPr>
            <p:ph type="title"/>
          </p:nvPr>
        </p:nvSpPr>
        <p:spPr>
          <a:xfrm>
            <a:off x="457200" y="274639"/>
            <a:ext cx="8229600" cy="516670"/>
          </a:xfrm>
        </p:spPr>
        <p:txBody>
          <a:bodyPr>
            <a:noAutofit/>
          </a:bodyPr>
          <a:lstStyle/>
          <a:p>
            <a:pPr algn="ctr">
              <a:defRPr/>
            </a:pPr>
            <a:r>
              <a:rPr lang="en-US" sz="3600" dirty="0" smtClean="0">
                <a:latin typeface="Rockwell" pitchFamily="18" charset="0"/>
              </a:rPr>
              <a:t>Assessment Instruments </a:t>
            </a:r>
            <a:r>
              <a:rPr lang="en-US" sz="3600" dirty="0" smtClean="0">
                <a:latin typeface="Rockwell" pitchFamily="18" charset="0"/>
              </a:rPr>
              <a:t>Continued</a:t>
            </a:r>
            <a:endParaRPr lang="en-US" sz="36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ontent Placeholder 1"/>
          <p:cNvSpPr>
            <a:spLocks noGrp="1"/>
          </p:cNvSpPr>
          <p:nvPr>
            <p:ph idx="1"/>
          </p:nvPr>
        </p:nvSpPr>
        <p:spPr>
          <a:xfrm>
            <a:off x="474663" y="1173163"/>
            <a:ext cx="8229600" cy="1831975"/>
          </a:xfrm>
        </p:spPr>
        <p:txBody>
          <a:bodyPr/>
          <a:lstStyle/>
          <a:p>
            <a:pPr marL="849313" lvl="1" indent="-457200">
              <a:buFont typeface="Verdana" pitchFamily="34" charset="0"/>
              <a:buAutoNum type="arabicPeriod" startAt="2"/>
            </a:pPr>
            <a:r>
              <a:rPr lang="en-US" sz="2000" dirty="0" smtClean="0"/>
              <a:t>Phonological Memory - Refers to coding information phonologically for temporary storage in working or short-term memory.  The Phonological Memory Composite is a measure of short term memory (</a:t>
            </a:r>
            <a:r>
              <a:rPr lang="en-US" sz="2000" dirty="0" err="1" smtClean="0"/>
              <a:t>Gsm</a:t>
            </a:r>
            <a:r>
              <a:rPr lang="en-US" sz="2000" dirty="0" smtClean="0"/>
              <a:t>).  A deficit in </a:t>
            </a:r>
            <a:r>
              <a:rPr lang="en-US" sz="2000" dirty="0" err="1" smtClean="0"/>
              <a:t>Gsm</a:t>
            </a:r>
            <a:r>
              <a:rPr lang="en-US" sz="2000" dirty="0" smtClean="0"/>
              <a:t> may impact letter and word identification.</a:t>
            </a:r>
          </a:p>
        </p:txBody>
      </p:sp>
      <p:sp>
        <p:nvSpPr>
          <p:cNvPr id="3" name="Title 2"/>
          <p:cNvSpPr>
            <a:spLocks noGrp="1"/>
          </p:cNvSpPr>
          <p:nvPr>
            <p:ph type="title"/>
          </p:nvPr>
        </p:nvSpPr>
        <p:spPr>
          <a:xfrm>
            <a:off x="457200" y="274639"/>
            <a:ext cx="8229600" cy="516670"/>
          </a:xfrm>
        </p:spPr>
        <p:txBody>
          <a:bodyPr>
            <a:normAutofit fontScale="90000"/>
          </a:bodyPr>
          <a:lstStyle/>
          <a:p>
            <a:pPr>
              <a:defRPr/>
            </a:pPr>
            <a:r>
              <a:rPr lang="en-US" dirty="0" smtClean="0"/>
              <a:t>Assessment Instruments</a:t>
            </a:r>
            <a:endParaRPr lang="en-US" dirty="0"/>
          </a:p>
        </p:txBody>
      </p:sp>
      <p:sp>
        <p:nvSpPr>
          <p:cNvPr id="33796" name="TextBox 3"/>
          <p:cNvSpPr txBox="1">
            <a:spLocks noChangeArrowheads="1"/>
          </p:cNvSpPr>
          <p:nvPr/>
        </p:nvSpPr>
        <p:spPr bwMode="auto">
          <a:xfrm>
            <a:off x="581025" y="3497943"/>
            <a:ext cx="8026400" cy="2246769"/>
          </a:xfrm>
          <a:prstGeom prst="rect">
            <a:avLst/>
          </a:prstGeom>
          <a:noFill/>
          <a:ln w="9525">
            <a:noFill/>
            <a:miter lim="800000"/>
            <a:headEnd/>
            <a:tailEnd/>
          </a:ln>
        </p:spPr>
        <p:txBody>
          <a:bodyPr wrap="square">
            <a:spAutoFit/>
          </a:bodyPr>
          <a:lstStyle/>
          <a:p>
            <a:r>
              <a:rPr lang="en-US" sz="2000" dirty="0">
                <a:latin typeface="Rockwell" pitchFamily="18" charset="0"/>
              </a:rPr>
              <a:t>Subtests:				Narrow Ability:</a:t>
            </a:r>
          </a:p>
          <a:p>
            <a:endParaRPr lang="en-US" sz="2000" dirty="0">
              <a:latin typeface="Rockwell" pitchFamily="18" charset="0"/>
            </a:endParaRPr>
          </a:p>
          <a:p>
            <a:r>
              <a:rPr lang="en-US" sz="2000" dirty="0">
                <a:latin typeface="Rockwell" pitchFamily="18" charset="0"/>
              </a:rPr>
              <a:t>Memory for Digits			Memory Span (MS</a:t>
            </a:r>
            <a:r>
              <a:rPr lang="en-US" sz="2000" dirty="0" smtClean="0">
                <a:latin typeface="Rockwell" pitchFamily="18" charset="0"/>
              </a:rPr>
              <a:t>)</a:t>
            </a:r>
          </a:p>
          <a:p>
            <a:endParaRPr lang="en-US" sz="2000" dirty="0">
              <a:latin typeface="Rockwell" pitchFamily="18" charset="0"/>
            </a:endParaRPr>
          </a:p>
          <a:p>
            <a:r>
              <a:rPr lang="en-US" sz="2000" dirty="0" err="1">
                <a:latin typeface="Rockwell" pitchFamily="18" charset="0"/>
              </a:rPr>
              <a:t>Nonword</a:t>
            </a:r>
            <a:r>
              <a:rPr lang="en-US" sz="2000" dirty="0">
                <a:latin typeface="Rockwell" pitchFamily="18" charset="0"/>
              </a:rPr>
              <a:t> Repetition			Memory Span (MS</a:t>
            </a:r>
            <a:r>
              <a:rPr lang="en-US" sz="2000" dirty="0" smtClean="0">
                <a:latin typeface="Rockwell" pitchFamily="18" charset="0"/>
              </a:rPr>
              <a:t>)</a:t>
            </a:r>
          </a:p>
          <a:p>
            <a:endParaRPr lang="en-US" sz="2000" dirty="0">
              <a:latin typeface="Rockwell" pitchFamily="18" charset="0"/>
            </a:endParaRPr>
          </a:p>
          <a:p>
            <a:r>
              <a:rPr lang="en-US" sz="2000" dirty="0">
                <a:latin typeface="Rockwell" pitchFamily="18" charset="0"/>
              </a:rPr>
              <a:t>Phoneme Reversal			Working Memory (WM)</a:t>
            </a:r>
          </a:p>
        </p:txBody>
      </p:sp>
    </p:spTree>
  </p:cSld>
  <p:clrMapOvr>
    <a:masterClrMapping/>
  </p:clrMapOvr>
  <p:transition spd="med">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1"/>
          <p:cNvSpPr>
            <a:spLocks noGrp="1"/>
          </p:cNvSpPr>
          <p:nvPr>
            <p:ph idx="1"/>
          </p:nvPr>
        </p:nvSpPr>
        <p:spPr>
          <a:xfrm>
            <a:off x="474663" y="1173163"/>
            <a:ext cx="8229600" cy="1831975"/>
          </a:xfrm>
        </p:spPr>
        <p:txBody>
          <a:bodyPr>
            <a:normAutofit lnSpcReduction="10000"/>
          </a:bodyPr>
          <a:lstStyle/>
          <a:p>
            <a:pPr marL="849313" lvl="1" indent="-457200">
              <a:buFont typeface="Verdana" pitchFamily="34" charset="0"/>
              <a:buNone/>
              <a:defRPr/>
            </a:pPr>
            <a:r>
              <a:rPr lang="en-US" sz="2000" dirty="0" smtClean="0">
                <a:solidFill>
                  <a:schemeClr val="bg2">
                    <a:lumMod val="50000"/>
                  </a:schemeClr>
                </a:solidFill>
              </a:rPr>
              <a:t>3.</a:t>
            </a:r>
            <a:r>
              <a:rPr lang="en-US" sz="2000" dirty="0" smtClean="0"/>
              <a:t>   Rapid Naming - Requires efficient retrieval of phonological information from long-term or permanent memory.  The Rapid Naming Composite is a measure of long-term retrieval (Glr).  A student with a deficit in this area may have difficulty learning the names and sounds of letters.  </a:t>
            </a:r>
          </a:p>
        </p:txBody>
      </p:sp>
      <p:sp>
        <p:nvSpPr>
          <p:cNvPr id="3" name="Title 2"/>
          <p:cNvSpPr>
            <a:spLocks noGrp="1"/>
          </p:cNvSpPr>
          <p:nvPr>
            <p:ph type="title"/>
          </p:nvPr>
        </p:nvSpPr>
        <p:spPr>
          <a:xfrm>
            <a:off x="457200" y="274639"/>
            <a:ext cx="8229600" cy="516670"/>
          </a:xfrm>
        </p:spPr>
        <p:txBody>
          <a:bodyPr>
            <a:normAutofit fontScale="90000"/>
          </a:bodyPr>
          <a:lstStyle/>
          <a:p>
            <a:pPr>
              <a:defRPr/>
            </a:pPr>
            <a:r>
              <a:rPr lang="en-US" dirty="0" smtClean="0"/>
              <a:t>Assessment Instruments</a:t>
            </a:r>
            <a:endParaRPr lang="en-US" dirty="0"/>
          </a:p>
        </p:txBody>
      </p:sp>
      <p:sp>
        <p:nvSpPr>
          <p:cNvPr id="34820" name="TextBox 3"/>
          <p:cNvSpPr txBox="1">
            <a:spLocks noChangeArrowheads="1"/>
          </p:cNvSpPr>
          <p:nvPr/>
        </p:nvSpPr>
        <p:spPr bwMode="auto">
          <a:xfrm>
            <a:off x="581025" y="3178175"/>
            <a:ext cx="8026400" cy="2862322"/>
          </a:xfrm>
          <a:prstGeom prst="rect">
            <a:avLst/>
          </a:prstGeom>
          <a:noFill/>
          <a:ln w="9525">
            <a:noFill/>
            <a:miter lim="800000"/>
            <a:headEnd/>
            <a:tailEnd/>
          </a:ln>
        </p:spPr>
        <p:txBody>
          <a:bodyPr>
            <a:spAutoFit/>
          </a:bodyPr>
          <a:lstStyle/>
          <a:p>
            <a:r>
              <a:rPr lang="en-US" sz="2000" dirty="0">
                <a:latin typeface="Rockwell" pitchFamily="18" charset="0"/>
              </a:rPr>
              <a:t>Subtests:				Narrow Ability:</a:t>
            </a:r>
          </a:p>
          <a:p>
            <a:endParaRPr lang="en-US" sz="2000" dirty="0">
              <a:latin typeface="Rockwell" pitchFamily="18" charset="0"/>
            </a:endParaRPr>
          </a:p>
          <a:p>
            <a:r>
              <a:rPr lang="en-US" sz="2000" dirty="0">
                <a:latin typeface="Rockwell" pitchFamily="18" charset="0"/>
              </a:rPr>
              <a:t>Rapid Digit Naming			</a:t>
            </a:r>
            <a:r>
              <a:rPr lang="en-US" sz="2000" dirty="0" err="1">
                <a:latin typeface="Rockwell" pitchFamily="18" charset="0"/>
              </a:rPr>
              <a:t>Naming</a:t>
            </a:r>
            <a:r>
              <a:rPr lang="en-US" sz="2000" dirty="0">
                <a:latin typeface="Rockwell" pitchFamily="18" charset="0"/>
              </a:rPr>
              <a:t> Facility (NA</a:t>
            </a:r>
            <a:r>
              <a:rPr lang="en-US" sz="2000" dirty="0" smtClean="0">
                <a:latin typeface="Rockwell" pitchFamily="18" charset="0"/>
              </a:rPr>
              <a:t>) </a:t>
            </a:r>
          </a:p>
          <a:p>
            <a:endParaRPr lang="en-US" sz="2000" dirty="0">
              <a:latin typeface="Rockwell" pitchFamily="18" charset="0"/>
            </a:endParaRPr>
          </a:p>
          <a:p>
            <a:r>
              <a:rPr lang="en-US" sz="2000" dirty="0">
                <a:latin typeface="Rockwell" pitchFamily="18" charset="0"/>
              </a:rPr>
              <a:t>Rapid Letter Naming			</a:t>
            </a:r>
            <a:r>
              <a:rPr lang="en-US" sz="2000" dirty="0" err="1">
                <a:latin typeface="Rockwell" pitchFamily="18" charset="0"/>
              </a:rPr>
              <a:t>Naming</a:t>
            </a:r>
            <a:r>
              <a:rPr lang="en-US" sz="2000" dirty="0">
                <a:latin typeface="Rockwell" pitchFamily="18" charset="0"/>
              </a:rPr>
              <a:t> Facility (NA</a:t>
            </a:r>
            <a:r>
              <a:rPr lang="en-US" sz="2000" dirty="0" smtClean="0">
                <a:latin typeface="Rockwell" pitchFamily="18" charset="0"/>
              </a:rPr>
              <a:t>)</a:t>
            </a:r>
          </a:p>
          <a:p>
            <a:endParaRPr lang="en-US" sz="2000" dirty="0" smtClean="0">
              <a:latin typeface="Rockwell" pitchFamily="18" charset="0"/>
            </a:endParaRPr>
          </a:p>
          <a:p>
            <a:r>
              <a:rPr lang="en-US" sz="2000" dirty="0" smtClean="0">
                <a:latin typeface="Rockwell" pitchFamily="18" charset="0"/>
              </a:rPr>
              <a:t>Rapid </a:t>
            </a:r>
            <a:r>
              <a:rPr lang="en-US" sz="2000" dirty="0">
                <a:latin typeface="Rockwell" pitchFamily="18" charset="0"/>
              </a:rPr>
              <a:t>Color Naming			</a:t>
            </a:r>
            <a:r>
              <a:rPr lang="en-US" sz="2000" dirty="0" err="1">
                <a:latin typeface="Rockwell" pitchFamily="18" charset="0"/>
              </a:rPr>
              <a:t>Naming</a:t>
            </a:r>
            <a:r>
              <a:rPr lang="en-US" sz="2000" dirty="0">
                <a:latin typeface="Rockwell" pitchFamily="18" charset="0"/>
              </a:rPr>
              <a:t> Facility (NA</a:t>
            </a:r>
            <a:r>
              <a:rPr lang="en-US" sz="2000" dirty="0" smtClean="0">
                <a:latin typeface="Rockwell" pitchFamily="18" charset="0"/>
              </a:rPr>
              <a:t>)</a:t>
            </a:r>
          </a:p>
          <a:p>
            <a:endParaRPr lang="en-US" sz="2000" dirty="0">
              <a:latin typeface="Rockwell" pitchFamily="18" charset="0"/>
            </a:endParaRPr>
          </a:p>
          <a:p>
            <a:r>
              <a:rPr lang="en-US" sz="2000" dirty="0">
                <a:latin typeface="Rockwell" pitchFamily="18" charset="0"/>
              </a:rPr>
              <a:t>Rapid Object Naming			</a:t>
            </a:r>
            <a:r>
              <a:rPr lang="en-US" sz="2000" dirty="0" err="1">
                <a:latin typeface="Rockwell" pitchFamily="18" charset="0"/>
              </a:rPr>
              <a:t>Naming</a:t>
            </a:r>
            <a:r>
              <a:rPr lang="en-US" sz="2000" dirty="0">
                <a:latin typeface="Rockwell" pitchFamily="18" charset="0"/>
              </a:rPr>
              <a:t> Facility (NA)</a:t>
            </a:r>
          </a:p>
        </p:txBody>
      </p:sp>
    </p:spTree>
  </p:cSld>
  <p:clrMapOvr>
    <a:masterClrMapping/>
  </p:clrMapOvr>
  <p:transition spd="med">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60463" y="870858"/>
            <a:ext cx="5257800" cy="2830286"/>
          </a:xfrm>
        </p:spPr>
        <p:txBody>
          <a:bodyPr/>
          <a:lstStyle/>
          <a:p>
            <a:r>
              <a:rPr lang="en-US" dirty="0" smtClean="0"/>
              <a:t>Gray Oral Reading Test</a:t>
            </a:r>
            <a:endParaRPr lang="en-US" dirty="0"/>
          </a:p>
        </p:txBody>
      </p:sp>
      <p:sp>
        <p:nvSpPr>
          <p:cNvPr id="3" name="Subtitle 2"/>
          <p:cNvSpPr>
            <a:spLocks noGrp="1"/>
          </p:cNvSpPr>
          <p:nvPr>
            <p:ph type="subTitle" idx="1"/>
          </p:nvPr>
        </p:nvSpPr>
        <p:spPr>
          <a:xfrm>
            <a:off x="3660463" y="4281714"/>
            <a:ext cx="5257800" cy="1890486"/>
          </a:xfrm>
        </p:spPr>
        <p:txBody>
          <a:bodyPr/>
          <a:lstStyle/>
          <a:p>
            <a:r>
              <a:rPr lang="en-US" dirty="0" smtClean="0"/>
              <a:t>GORT-5</a:t>
            </a:r>
            <a:endParaRPr lang="en-US" dirty="0"/>
          </a:p>
        </p:txBody>
      </p:sp>
    </p:spTree>
    <p:extLst>
      <p:ext uri="{BB962C8B-B14F-4D97-AF65-F5344CB8AC3E}">
        <p14:creationId xmlns="" xmlns:p14="http://schemas.microsoft.com/office/powerpoint/2010/main" val="65098573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a:xfrm>
            <a:off x="838200" y="1640114"/>
            <a:ext cx="7620000" cy="4281715"/>
          </a:xfrm>
        </p:spPr>
        <p:txBody>
          <a:bodyPr/>
          <a:lstStyle/>
          <a:p>
            <a:pPr eaLnBrk="1" hangingPunct="1">
              <a:buNone/>
            </a:pPr>
            <a:r>
              <a:rPr lang="en-US" b="1" dirty="0" smtClean="0">
                <a:latin typeface="Rockwell" pitchFamily="18" charset="0"/>
              </a:rPr>
              <a:t>Texas Education Code §38.003:</a:t>
            </a:r>
          </a:p>
          <a:p>
            <a:pPr eaLnBrk="1" hangingPunct="1">
              <a:buNone/>
            </a:pPr>
            <a:endParaRPr lang="en-US" dirty="0" smtClean="0">
              <a:latin typeface="Rockwell" pitchFamily="18" charset="0"/>
            </a:endParaRPr>
          </a:p>
          <a:p>
            <a:pPr eaLnBrk="1" hangingPunct="1">
              <a:lnSpc>
                <a:spcPct val="150000"/>
              </a:lnSpc>
              <a:buFont typeface="Wingdings" pitchFamily="2" charset="2"/>
              <a:buNone/>
            </a:pPr>
            <a:r>
              <a:rPr lang="en-US" dirty="0" smtClean="0">
                <a:latin typeface="Rockwell" pitchFamily="18" charset="0"/>
              </a:rPr>
              <a:t>	A disorder of constitutional origin manifested by a difficulty in learning to read, write, or spell, despite conventional instruction, adequate intelligence, and </a:t>
            </a:r>
            <a:r>
              <a:rPr lang="en-US" dirty="0" err="1" smtClean="0">
                <a:latin typeface="Rockwell" pitchFamily="18" charset="0"/>
              </a:rPr>
              <a:t>sociocultural</a:t>
            </a:r>
            <a:r>
              <a:rPr lang="en-US" dirty="0" smtClean="0">
                <a:latin typeface="Rockwell" pitchFamily="18" charset="0"/>
              </a:rPr>
              <a:t> opportunity.</a:t>
            </a:r>
          </a:p>
        </p:txBody>
      </p:sp>
      <p:sp>
        <p:nvSpPr>
          <p:cNvPr id="10243" name="Rectangle 2"/>
          <p:cNvSpPr>
            <a:spLocks noGrp="1" noChangeArrowheads="1"/>
          </p:cNvSpPr>
          <p:nvPr>
            <p:ph type="title"/>
          </p:nvPr>
        </p:nvSpPr>
        <p:spPr>
          <a:xfrm>
            <a:off x="838200" y="76200"/>
            <a:ext cx="7620000" cy="1113971"/>
          </a:xfrm>
        </p:spPr>
        <p:txBody>
          <a:bodyPr/>
          <a:lstStyle/>
          <a:p>
            <a:pPr eaLnBrk="1" fontAlgn="auto" hangingPunct="1">
              <a:spcAft>
                <a:spcPts val="0"/>
              </a:spcAft>
              <a:defRPr/>
            </a:pPr>
            <a:r>
              <a:rPr lang="en-US" dirty="0" smtClean="0">
                <a:latin typeface="Rockwell" pitchFamily="18" charset="0"/>
              </a:rPr>
              <a:t>Defining Dyslexia:</a:t>
            </a:r>
          </a:p>
        </p:txBody>
      </p:sp>
      <p:sp>
        <p:nvSpPr>
          <p:cNvPr id="11269" name="TextBox 4"/>
          <p:cNvSpPr txBox="1">
            <a:spLocks noChangeArrowheads="1"/>
          </p:cNvSpPr>
          <p:nvPr/>
        </p:nvSpPr>
        <p:spPr bwMode="auto">
          <a:xfrm>
            <a:off x="4702629" y="6386286"/>
            <a:ext cx="4093028" cy="430887"/>
          </a:xfrm>
          <a:prstGeom prst="rect">
            <a:avLst/>
          </a:prstGeom>
          <a:noFill/>
          <a:ln w="9525">
            <a:noFill/>
            <a:miter lim="800000"/>
            <a:headEnd/>
            <a:tailEnd/>
          </a:ln>
        </p:spPr>
        <p:txBody>
          <a:bodyPr wrap="square">
            <a:spAutoFit/>
          </a:bodyPr>
          <a:lstStyle/>
          <a:p>
            <a:r>
              <a:rPr lang="en-US" sz="1200" dirty="0" smtClean="0">
                <a:latin typeface="Rockwell" pitchFamily="18" charset="0"/>
              </a:rPr>
              <a:t>Dyslexia Handbook, Revised 2007, Updated 2010,  p. 8</a:t>
            </a:r>
          </a:p>
          <a:p>
            <a:endParaRPr lang="en-US" sz="1000" dirty="0">
              <a:latin typeface="Rockwell" pitchFamily="18" charset="0"/>
            </a:endParaRPr>
          </a:p>
        </p:txBody>
      </p:sp>
    </p:spTree>
  </p:cSld>
  <p:clrMapOvr>
    <a:masterClrMapping/>
  </p:clrMapOvr>
  <p:transition spd="med">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
            <a:ext cx="7620000" cy="1201057"/>
          </a:xfrm>
        </p:spPr>
        <p:txBody>
          <a:bodyPr/>
          <a:lstStyle/>
          <a:p>
            <a:r>
              <a:rPr lang="en-US" dirty="0">
                <a:latin typeface="Rockwell" pitchFamily="18" charset="0"/>
              </a:rPr>
              <a:t>Agenda</a:t>
            </a:r>
          </a:p>
        </p:txBody>
      </p:sp>
      <p:sp>
        <p:nvSpPr>
          <p:cNvPr id="3" name="Content Placeholder 2"/>
          <p:cNvSpPr>
            <a:spLocks noGrp="1"/>
          </p:cNvSpPr>
          <p:nvPr>
            <p:ph idx="1"/>
          </p:nvPr>
        </p:nvSpPr>
        <p:spPr>
          <a:xfrm>
            <a:off x="838200" y="1959428"/>
            <a:ext cx="7620000" cy="4212771"/>
          </a:xfrm>
        </p:spPr>
        <p:txBody>
          <a:bodyPr/>
          <a:lstStyle/>
          <a:p>
            <a:r>
              <a:rPr lang="en-US" dirty="0">
                <a:latin typeface="Rockwell" pitchFamily="18" charset="0"/>
              </a:rPr>
              <a:t>Overview</a:t>
            </a:r>
          </a:p>
          <a:p>
            <a:r>
              <a:rPr lang="en-US" dirty="0">
                <a:latin typeface="Rockwell" pitchFamily="18" charset="0"/>
              </a:rPr>
              <a:t>Subtests</a:t>
            </a:r>
          </a:p>
          <a:p>
            <a:r>
              <a:rPr lang="en-US" dirty="0">
                <a:latin typeface="Rockwell" pitchFamily="18" charset="0"/>
              </a:rPr>
              <a:t>Test Administration</a:t>
            </a:r>
          </a:p>
          <a:p>
            <a:r>
              <a:rPr lang="en-US" dirty="0">
                <a:latin typeface="Rockwell" pitchFamily="18" charset="0"/>
              </a:rPr>
              <a:t>Scoring</a:t>
            </a:r>
          </a:p>
          <a:p>
            <a:r>
              <a:rPr lang="en-US" dirty="0">
                <a:latin typeface="Rockwell" pitchFamily="18" charset="0"/>
              </a:rPr>
              <a:t>Practice</a:t>
            </a:r>
          </a:p>
          <a:p>
            <a:endParaRPr lang="en-US" dirty="0"/>
          </a:p>
        </p:txBody>
      </p:sp>
      <p:pic>
        <p:nvPicPr>
          <p:cNvPr id="6" name="Picture 5" descr="GORT5_Logo.gif"/>
          <p:cNvPicPr>
            <a:picLocks noChangeAspect="1"/>
          </p:cNvPicPr>
          <p:nvPr/>
        </p:nvPicPr>
        <p:blipFill>
          <a:blip r:embed="rId2" cstate="print"/>
          <a:stretch>
            <a:fillRect/>
          </a:stretch>
        </p:blipFill>
        <p:spPr>
          <a:xfrm>
            <a:off x="4612348" y="2046514"/>
            <a:ext cx="3868927" cy="2844800"/>
          </a:xfrm>
          <a:prstGeom prst="rect">
            <a:avLst/>
          </a:prstGeom>
        </p:spPr>
      </p:pic>
    </p:spTree>
    <p:extLst>
      <p:ext uri="{BB962C8B-B14F-4D97-AF65-F5344CB8AC3E}">
        <p14:creationId xmlns="" xmlns:p14="http://schemas.microsoft.com/office/powerpoint/2010/main" val="2963148755"/>
      </p:ext>
    </p:extLst>
  </p:cSld>
  <p:clrMapOvr>
    <a:masterClrMapping/>
  </p:clrMapOvr>
  <p:transition spd="med">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Rockwell" pitchFamily="18" charset="0"/>
              </a:rPr>
              <a:t>Learner Objectives</a:t>
            </a:r>
          </a:p>
        </p:txBody>
      </p:sp>
      <p:sp>
        <p:nvSpPr>
          <p:cNvPr id="3" name="Content Placeholder 2"/>
          <p:cNvSpPr>
            <a:spLocks noGrp="1"/>
          </p:cNvSpPr>
          <p:nvPr>
            <p:ph idx="1"/>
          </p:nvPr>
        </p:nvSpPr>
        <p:spPr/>
        <p:txBody>
          <a:bodyPr/>
          <a:lstStyle/>
          <a:p>
            <a:r>
              <a:rPr lang="en-US" dirty="0">
                <a:latin typeface="Rockwell" pitchFamily="18" charset="0"/>
              </a:rPr>
              <a:t>The learner will be able </a:t>
            </a:r>
            <a:r>
              <a:rPr lang="en-US" dirty="0" smtClean="0">
                <a:latin typeface="Rockwell" pitchFamily="18" charset="0"/>
              </a:rPr>
              <a:t>to describe the </a:t>
            </a:r>
          </a:p>
          <a:p>
            <a:pPr marL="0" indent="0">
              <a:buNone/>
            </a:pPr>
            <a:r>
              <a:rPr lang="en-US" dirty="0">
                <a:latin typeface="Rockwell" pitchFamily="18" charset="0"/>
              </a:rPr>
              <a:t>	</a:t>
            </a:r>
            <a:r>
              <a:rPr lang="en-US" dirty="0" smtClean="0">
                <a:latin typeface="Rockwell" pitchFamily="18" charset="0"/>
              </a:rPr>
              <a:t>GORT-5  and its functions.</a:t>
            </a:r>
          </a:p>
          <a:p>
            <a:r>
              <a:rPr lang="en-US" dirty="0" smtClean="0">
                <a:latin typeface="Rockwell" pitchFamily="18" charset="0"/>
              </a:rPr>
              <a:t>The </a:t>
            </a:r>
            <a:r>
              <a:rPr lang="en-US" dirty="0">
                <a:latin typeface="Rockwell" pitchFamily="18" charset="0"/>
              </a:rPr>
              <a:t>learner will be able to administer the </a:t>
            </a:r>
            <a:r>
              <a:rPr lang="en-US" dirty="0" smtClean="0">
                <a:latin typeface="Rockwell" pitchFamily="18" charset="0"/>
              </a:rPr>
              <a:t>GORT-5.</a:t>
            </a:r>
          </a:p>
          <a:p>
            <a:r>
              <a:rPr lang="en-US" dirty="0" smtClean="0">
                <a:latin typeface="Rockwell" pitchFamily="18" charset="0"/>
              </a:rPr>
              <a:t>The </a:t>
            </a:r>
            <a:r>
              <a:rPr lang="en-US" dirty="0">
                <a:latin typeface="Rockwell" pitchFamily="18" charset="0"/>
              </a:rPr>
              <a:t>learner will be able to score and interpret the </a:t>
            </a:r>
            <a:r>
              <a:rPr lang="en-US" dirty="0" smtClean="0">
                <a:latin typeface="Rockwell" pitchFamily="18" charset="0"/>
              </a:rPr>
              <a:t>GORT-5.</a:t>
            </a:r>
            <a:endParaRPr lang="en-US" dirty="0">
              <a:latin typeface="Rockwell" pitchFamily="18" charset="0"/>
            </a:endParaRPr>
          </a:p>
        </p:txBody>
      </p:sp>
    </p:spTree>
    <p:extLst>
      <p:ext uri="{BB962C8B-B14F-4D97-AF65-F5344CB8AC3E}">
        <p14:creationId xmlns="" xmlns:p14="http://schemas.microsoft.com/office/powerpoint/2010/main" val="3152784587"/>
      </p:ext>
    </p:extLst>
  </p:cSld>
  <p:clrMapOvr>
    <a:masterClrMapping/>
  </p:clrMapOvr>
  <p:transition spd="med">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latin typeface="Rockwell" pitchFamily="18" charset="0"/>
              </a:rPr>
              <a:t>Description of GORT-5</a:t>
            </a:r>
            <a:endParaRPr lang="en-US" dirty="0">
              <a:latin typeface="Rockwell" pitchFamily="18" charset="0"/>
            </a:endParaRPr>
          </a:p>
        </p:txBody>
      </p:sp>
      <p:sp>
        <p:nvSpPr>
          <p:cNvPr id="10" name="Content Placeholder 9"/>
          <p:cNvSpPr>
            <a:spLocks noGrp="1"/>
          </p:cNvSpPr>
          <p:nvPr>
            <p:ph idx="1"/>
          </p:nvPr>
        </p:nvSpPr>
        <p:spPr/>
        <p:txBody>
          <a:bodyPr>
            <a:normAutofit/>
          </a:bodyPr>
          <a:lstStyle/>
          <a:p>
            <a:r>
              <a:rPr lang="en-US" dirty="0">
                <a:latin typeface="Rockwell" pitchFamily="18" charset="0"/>
              </a:rPr>
              <a:t>N</a:t>
            </a:r>
            <a:r>
              <a:rPr lang="en-US" dirty="0" smtClean="0">
                <a:latin typeface="Rockwell" pitchFamily="18" charset="0"/>
              </a:rPr>
              <a:t>orm-referenced, reliable, and valid test of oral reading rate, accuracy, fluency and comprehension.</a:t>
            </a:r>
          </a:p>
          <a:p>
            <a:r>
              <a:rPr lang="en-US" dirty="0" smtClean="0">
                <a:latin typeface="Rockwell" pitchFamily="18" charset="0"/>
              </a:rPr>
              <a:t>Ages 6 years 0 months (6-0) to 18 years 11 months (23-11).</a:t>
            </a:r>
          </a:p>
          <a:p>
            <a:r>
              <a:rPr lang="en-US" dirty="0" smtClean="0">
                <a:latin typeface="Rockwell" pitchFamily="18" charset="0"/>
              </a:rPr>
              <a:t>2 forms (A and B) containing 16 separate stories.</a:t>
            </a:r>
          </a:p>
          <a:p>
            <a:r>
              <a:rPr lang="en-US" dirty="0" smtClean="0">
                <a:latin typeface="Rockwell" pitchFamily="18" charset="0"/>
              </a:rPr>
              <a:t>5 multiple choice comprehension questions follow each story.</a:t>
            </a:r>
          </a:p>
          <a:p>
            <a:r>
              <a:rPr lang="en-US" dirty="0" smtClean="0">
                <a:latin typeface="Rockwell" pitchFamily="18" charset="0"/>
              </a:rPr>
              <a:t>Testing Time:  15-45 minutes.</a:t>
            </a:r>
            <a:endParaRPr lang="en-US" dirty="0">
              <a:latin typeface="Rockwell" pitchFamily="18" charset="0"/>
            </a:endParaRPr>
          </a:p>
        </p:txBody>
      </p:sp>
    </p:spTree>
    <p:extLst>
      <p:ext uri="{BB962C8B-B14F-4D97-AF65-F5344CB8AC3E}">
        <p14:creationId xmlns="" xmlns:p14="http://schemas.microsoft.com/office/powerpoint/2010/main" val="1903677592"/>
      </p:ext>
    </p:extLst>
  </p:cSld>
  <p:clrMapOvr>
    <a:masterClrMapping/>
  </p:clrMapOvr>
  <p:transition spd="med">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latin typeface="Rockwell" pitchFamily="18" charset="0"/>
              </a:rPr>
              <a:t>Scores</a:t>
            </a:r>
            <a:endParaRPr lang="en-US" b="1" dirty="0">
              <a:latin typeface="Rockwell" pitchFamily="18" charset="0"/>
            </a:endParaRPr>
          </a:p>
        </p:txBody>
      </p:sp>
      <p:sp>
        <p:nvSpPr>
          <p:cNvPr id="3" name="Content Placeholder 2"/>
          <p:cNvSpPr>
            <a:spLocks noGrp="1"/>
          </p:cNvSpPr>
          <p:nvPr>
            <p:ph idx="1"/>
          </p:nvPr>
        </p:nvSpPr>
        <p:spPr/>
        <p:txBody>
          <a:bodyPr>
            <a:normAutofit fontScale="92500" lnSpcReduction="10000"/>
          </a:bodyPr>
          <a:lstStyle/>
          <a:p>
            <a:r>
              <a:rPr lang="en-US" dirty="0" smtClean="0">
                <a:latin typeface="Rockwell" pitchFamily="18" charset="0"/>
              </a:rPr>
              <a:t>Rate-the amount of time (in seconds) it takes to read a story.</a:t>
            </a:r>
          </a:p>
          <a:p>
            <a:r>
              <a:rPr lang="en-US" dirty="0" smtClean="0">
                <a:latin typeface="Rockwell" pitchFamily="18" charset="0"/>
              </a:rPr>
              <a:t>Accuracy-the student’s ability to pronounce each word in the story correctly.</a:t>
            </a:r>
          </a:p>
          <a:p>
            <a:r>
              <a:rPr lang="en-US" dirty="0" smtClean="0">
                <a:latin typeface="Rockwell" pitchFamily="18" charset="0"/>
              </a:rPr>
              <a:t>Fluency-the student’s Rate and Accuracy Scores combined.</a:t>
            </a:r>
          </a:p>
          <a:p>
            <a:r>
              <a:rPr lang="en-US" dirty="0" smtClean="0">
                <a:latin typeface="Rockwell" pitchFamily="18" charset="0"/>
              </a:rPr>
              <a:t>Comprehension- the number of questions about the stories that the student answers correctly.</a:t>
            </a:r>
            <a:endParaRPr lang="en-US" dirty="0">
              <a:latin typeface="Rockwell" pitchFamily="18" charset="0"/>
            </a:endParaRPr>
          </a:p>
          <a:p>
            <a:r>
              <a:rPr lang="en-US" dirty="0" smtClean="0">
                <a:latin typeface="Rockwell" pitchFamily="18" charset="0"/>
              </a:rPr>
              <a:t>Oral Reading Index -a combination of a student’s Fluency (Rate and Accuracy) and Comprehension Scores.</a:t>
            </a:r>
          </a:p>
          <a:p>
            <a:pPr marL="0" indent="0">
              <a:buNone/>
            </a:pPr>
            <a:endParaRPr lang="en-US" dirty="0"/>
          </a:p>
        </p:txBody>
      </p:sp>
    </p:spTree>
    <p:extLst>
      <p:ext uri="{BB962C8B-B14F-4D97-AF65-F5344CB8AC3E}">
        <p14:creationId xmlns="" xmlns:p14="http://schemas.microsoft.com/office/powerpoint/2010/main" val="2951826451"/>
      </p:ext>
    </p:extLst>
  </p:cSld>
  <p:clrMapOvr>
    <a:masterClrMapping/>
  </p:clrMapOvr>
  <p:transition spd="med">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Standard Scores</a:t>
            </a:r>
            <a:endParaRPr lang="en-US" dirty="0">
              <a:latin typeface="Rockwell" pitchFamily="18" charset="0"/>
            </a:endParaRPr>
          </a:p>
        </p:txBody>
      </p:sp>
      <p:sp>
        <p:nvSpPr>
          <p:cNvPr id="7" name="Content Placeholder 6"/>
          <p:cNvSpPr>
            <a:spLocks noGrp="1"/>
          </p:cNvSpPr>
          <p:nvPr>
            <p:ph idx="1"/>
          </p:nvPr>
        </p:nvSpPr>
        <p:spPr/>
        <p:txBody>
          <a:bodyPr/>
          <a:lstStyle/>
          <a:p>
            <a:r>
              <a:rPr lang="en-US" dirty="0" smtClean="0">
                <a:latin typeface="Rockwell" pitchFamily="18" charset="0"/>
              </a:rPr>
              <a:t>Subtest Standard Scores:  Rate, Accuracy, Fluency and Comprehension results are reported as standard scores with a mean of 10 and a standard deviation of 3.</a:t>
            </a:r>
          </a:p>
          <a:p>
            <a:r>
              <a:rPr lang="en-US" dirty="0" smtClean="0">
                <a:latin typeface="Rockwell" pitchFamily="18" charset="0"/>
              </a:rPr>
              <a:t>Oral Reading Index -reported as a standard score with the mean of 100 and standard deviation of 15.</a:t>
            </a:r>
            <a:endParaRPr lang="en-US" dirty="0">
              <a:latin typeface="Rockwell" pitchFamily="18" charset="0"/>
            </a:endParaRPr>
          </a:p>
        </p:txBody>
      </p:sp>
    </p:spTree>
    <p:extLst>
      <p:ext uri="{BB962C8B-B14F-4D97-AF65-F5344CB8AC3E}">
        <p14:creationId xmlns="" xmlns:p14="http://schemas.microsoft.com/office/powerpoint/2010/main" val="3518140564"/>
      </p:ext>
    </p:extLst>
  </p:cSld>
  <p:clrMapOvr>
    <a:masterClrMapping/>
  </p:clrMapOvr>
  <p:transition spd="med">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Purpose of the GORT-5</a:t>
            </a:r>
            <a:endParaRPr lang="en-US" dirty="0">
              <a:latin typeface="Rockwell" pitchFamily="18" charset="0"/>
            </a:endParaRPr>
          </a:p>
        </p:txBody>
      </p:sp>
      <p:sp>
        <p:nvSpPr>
          <p:cNvPr id="3" name="Content Placeholder 2"/>
          <p:cNvSpPr>
            <a:spLocks noGrp="1"/>
          </p:cNvSpPr>
          <p:nvPr>
            <p:ph idx="1"/>
          </p:nvPr>
        </p:nvSpPr>
        <p:spPr/>
        <p:txBody>
          <a:bodyPr>
            <a:normAutofit/>
          </a:bodyPr>
          <a:lstStyle/>
          <a:p>
            <a:r>
              <a:rPr lang="en-US" dirty="0" smtClean="0">
                <a:latin typeface="Rockwell" pitchFamily="18" charset="0"/>
              </a:rPr>
              <a:t>Identify students who are significantly below peers in oral reading proficiency.</a:t>
            </a:r>
          </a:p>
          <a:p>
            <a:r>
              <a:rPr lang="en-US" dirty="0" smtClean="0">
                <a:latin typeface="Rockwell" pitchFamily="18" charset="0"/>
              </a:rPr>
              <a:t>Aid in determining strengths and weaknesses of  students in reading.</a:t>
            </a:r>
          </a:p>
          <a:p>
            <a:r>
              <a:rPr lang="en-US" dirty="0" smtClean="0">
                <a:latin typeface="Rockwell" pitchFamily="18" charset="0"/>
              </a:rPr>
              <a:t>Document students’ progress in reading as a result of interventions.</a:t>
            </a:r>
          </a:p>
          <a:p>
            <a:r>
              <a:rPr lang="en-US" dirty="0" smtClean="0">
                <a:latin typeface="Rockwell" pitchFamily="18" charset="0"/>
              </a:rPr>
              <a:t>To serve as a measurement device in investigations where researchers are studying reading of school age children.</a:t>
            </a:r>
            <a:endParaRPr lang="en-US" dirty="0">
              <a:latin typeface="Rockwell" pitchFamily="18" charset="0"/>
            </a:endParaRPr>
          </a:p>
        </p:txBody>
      </p:sp>
    </p:spTree>
    <p:extLst>
      <p:ext uri="{BB962C8B-B14F-4D97-AF65-F5344CB8AC3E}">
        <p14:creationId xmlns="" xmlns:p14="http://schemas.microsoft.com/office/powerpoint/2010/main" val="1955951299"/>
      </p:ext>
    </p:extLst>
  </p:cSld>
  <p:clrMapOvr>
    <a:masterClrMapping/>
  </p:clrMapOvr>
  <p:transition spd="med">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Examiner Qualification</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Formal training in assessment with basic understanding of test administration, scoring and interpretation.</a:t>
            </a:r>
          </a:p>
          <a:p>
            <a:r>
              <a:rPr lang="en-US" dirty="0" smtClean="0">
                <a:latin typeface="Rockwell" pitchFamily="18" charset="0"/>
              </a:rPr>
              <a:t>Specific training in reading evaluation.</a:t>
            </a:r>
          </a:p>
          <a:p>
            <a:r>
              <a:rPr lang="en-US" dirty="0" smtClean="0">
                <a:latin typeface="Rockwell" pitchFamily="18" charset="0"/>
              </a:rPr>
              <a:t>Include teachers, school psychologists and diagnosticians.</a:t>
            </a:r>
            <a:endParaRPr lang="en-US" dirty="0">
              <a:latin typeface="Rockwell" pitchFamily="18" charset="0"/>
            </a:endParaRPr>
          </a:p>
        </p:txBody>
      </p:sp>
    </p:spTree>
    <p:extLst>
      <p:ext uri="{BB962C8B-B14F-4D97-AF65-F5344CB8AC3E}">
        <p14:creationId xmlns="" xmlns:p14="http://schemas.microsoft.com/office/powerpoint/2010/main" val="1126277807"/>
      </p:ext>
    </p:extLst>
  </p:cSld>
  <p:clrMapOvr>
    <a:masterClrMapping/>
  </p:clrMapOvr>
  <p:transition spd="med">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Test Administration “Rules”</a:t>
            </a:r>
            <a:endParaRPr lang="en-US" dirty="0">
              <a:latin typeface="Rockwell" pitchFamily="18" charset="0"/>
            </a:endParaRPr>
          </a:p>
        </p:txBody>
      </p:sp>
      <p:sp>
        <p:nvSpPr>
          <p:cNvPr id="3" name="Content Placeholder 2"/>
          <p:cNvSpPr>
            <a:spLocks noGrp="1"/>
          </p:cNvSpPr>
          <p:nvPr>
            <p:ph idx="1"/>
          </p:nvPr>
        </p:nvSpPr>
        <p:spPr>
          <a:xfrm>
            <a:off x="838200" y="1872342"/>
            <a:ext cx="7620000" cy="4299857"/>
          </a:xfrm>
        </p:spPr>
        <p:txBody>
          <a:bodyPr/>
          <a:lstStyle/>
          <a:p>
            <a:r>
              <a:rPr lang="en-US" dirty="0" smtClean="0">
                <a:latin typeface="Rockwell" pitchFamily="18" charset="0"/>
              </a:rPr>
              <a:t>Be familiar with the test/manual.</a:t>
            </a:r>
          </a:p>
          <a:p>
            <a:r>
              <a:rPr lang="en-US" dirty="0" smtClean="0">
                <a:latin typeface="Rockwell" pitchFamily="18" charset="0"/>
              </a:rPr>
              <a:t>Test in a distraction free environment that is  well lighted.</a:t>
            </a:r>
          </a:p>
          <a:p>
            <a:r>
              <a:rPr lang="en-US" dirty="0" smtClean="0">
                <a:latin typeface="Rockwell" pitchFamily="18" charset="0"/>
              </a:rPr>
              <a:t>Establish rapport with the student.</a:t>
            </a:r>
          </a:p>
          <a:p>
            <a:r>
              <a:rPr lang="en-US" dirty="0" smtClean="0">
                <a:latin typeface="Rockwell" pitchFamily="18" charset="0"/>
              </a:rPr>
              <a:t>Be responsive to student’s level of fatigue.</a:t>
            </a:r>
          </a:p>
          <a:p>
            <a:r>
              <a:rPr lang="en-US" dirty="0" smtClean="0">
                <a:latin typeface="Rockwell" pitchFamily="18" charset="0"/>
              </a:rPr>
              <a:t>Praise and encourage the student.</a:t>
            </a:r>
            <a:endParaRPr lang="en-US" dirty="0">
              <a:latin typeface="Rockwell" pitchFamily="18" charset="0"/>
            </a:endParaRPr>
          </a:p>
        </p:txBody>
      </p:sp>
    </p:spTree>
    <p:extLst>
      <p:ext uri="{BB962C8B-B14F-4D97-AF65-F5344CB8AC3E}">
        <p14:creationId xmlns="" xmlns:p14="http://schemas.microsoft.com/office/powerpoint/2010/main" val="1511652800"/>
      </p:ext>
    </p:extLst>
  </p:cSld>
  <p:clrMapOvr>
    <a:masterClrMapping/>
  </p:clrMapOvr>
  <p:transition spd="med">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Rockwell" pitchFamily="18" charset="0"/>
              </a:rPr>
              <a:t>Materials</a:t>
            </a:r>
            <a:endParaRPr lang="en-US" dirty="0">
              <a:latin typeface="Rockwell" pitchFamily="18" charset="0"/>
            </a:endParaRPr>
          </a:p>
        </p:txBody>
      </p:sp>
      <p:sp>
        <p:nvSpPr>
          <p:cNvPr id="3" name="Content Placeholder 2"/>
          <p:cNvSpPr>
            <a:spLocks noGrp="1"/>
          </p:cNvSpPr>
          <p:nvPr>
            <p:ph idx="1"/>
          </p:nvPr>
        </p:nvSpPr>
        <p:spPr/>
        <p:txBody>
          <a:bodyPr/>
          <a:lstStyle/>
          <a:p>
            <a:r>
              <a:rPr lang="en-US" dirty="0" smtClean="0">
                <a:latin typeface="Rockwell" pitchFamily="18" charset="0"/>
              </a:rPr>
              <a:t>GORT-5 Manual</a:t>
            </a:r>
          </a:p>
          <a:p>
            <a:r>
              <a:rPr lang="en-US" dirty="0" smtClean="0">
                <a:latin typeface="Rockwell" pitchFamily="18" charset="0"/>
              </a:rPr>
              <a:t>GORT-5 Student Book</a:t>
            </a:r>
          </a:p>
          <a:p>
            <a:r>
              <a:rPr lang="en-US" dirty="0" smtClean="0">
                <a:latin typeface="Rockwell" pitchFamily="18" charset="0"/>
              </a:rPr>
              <a:t>Profile/Examiner Record Booklet (Form A or B)</a:t>
            </a:r>
          </a:p>
          <a:p>
            <a:r>
              <a:rPr lang="en-US" dirty="0" smtClean="0">
                <a:latin typeface="Rockwell" pitchFamily="18" charset="0"/>
              </a:rPr>
              <a:t>2 sharpened pencils</a:t>
            </a:r>
          </a:p>
          <a:p>
            <a:r>
              <a:rPr lang="en-US" dirty="0" smtClean="0">
                <a:latin typeface="Rockwell" pitchFamily="18" charset="0"/>
              </a:rPr>
              <a:t>Stopwatch</a:t>
            </a:r>
          </a:p>
          <a:p>
            <a:endParaRPr lang="en-US" dirty="0" smtClean="0"/>
          </a:p>
        </p:txBody>
      </p:sp>
      <p:pic>
        <p:nvPicPr>
          <p:cNvPr id="2052" name="Picture 4" descr="http://downloads.clipart.com/1152153.gif?t=1304024306&amp;h=b2ff13f9d63b728b7f7b527897d0e201&amp;u=wizardspah"/>
          <p:cNvPicPr>
            <a:picLocks noChangeAspect="1" noChangeArrowheads="1"/>
          </p:cNvPicPr>
          <p:nvPr/>
        </p:nvPicPr>
        <p:blipFill>
          <a:blip r:embed="rId2" cstate="print"/>
          <a:stretch>
            <a:fillRect/>
          </a:stretch>
        </p:blipFill>
        <p:spPr bwMode="auto">
          <a:xfrm>
            <a:off x="5526145" y="4136571"/>
            <a:ext cx="2284839" cy="168002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14038055"/>
      </p:ext>
    </p:extLst>
  </p:cSld>
  <p:clrMapOvr>
    <a:masterClrMapping/>
  </p:clrMapOvr>
  <p:transition spd="med">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199"/>
            <a:ext cx="7620000" cy="1607457"/>
          </a:xfrm>
        </p:spPr>
        <p:txBody>
          <a:bodyPr>
            <a:normAutofit/>
          </a:bodyPr>
          <a:lstStyle/>
          <a:p>
            <a:r>
              <a:rPr lang="en-US" dirty="0" smtClean="0">
                <a:latin typeface="Rockwell" pitchFamily="18" charset="0"/>
              </a:rPr>
              <a:t>Key Terms found in the GORT-5</a:t>
            </a:r>
            <a:endParaRPr lang="en-US" dirty="0">
              <a:latin typeface="Rockwell" pitchFamily="18" charset="0"/>
            </a:endParaRPr>
          </a:p>
        </p:txBody>
      </p:sp>
      <p:sp>
        <p:nvSpPr>
          <p:cNvPr id="3" name="Content Placeholder 2"/>
          <p:cNvSpPr>
            <a:spLocks noGrp="1"/>
          </p:cNvSpPr>
          <p:nvPr>
            <p:ph idx="1"/>
          </p:nvPr>
        </p:nvSpPr>
        <p:spPr>
          <a:xfrm>
            <a:off x="838200" y="2046514"/>
            <a:ext cx="7620000" cy="3222172"/>
          </a:xfrm>
        </p:spPr>
        <p:txBody>
          <a:bodyPr/>
          <a:lstStyle/>
          <a:p>
            <a:r>
              <a:rPr lang="en-US" i="1" dirty="0" smtClean="0">
                <a:latin typeface="Rockwell" pitchFamily="18" charset="0"/>
              </a:rPr>
              <a:t>Time (in seconds)</a:t>
            </a:r>
            <a:r>
              <a:rPr lang="en-US" dirty="0" smtClean="0">
                <a:latin typeface="Rockwell" pitchFamily="18" charset="0"/>
              </a:rPr>
              <a:t> (found under each of the stories):  Refers to the time it takes, in seconds, for the student to read the story.</a:t>
            </a:r>
          </a:p>
          <a:p>
            <a:r>
              <a:rPr lang="en-US" i="1" dirty="0" smtClean="0">
                <a:latin typeface="Rockwell" pitchFamily="18" charset="0"/>
              </a:rPr>
              <a:t>Deviations from Print (found under each of the stories): </a:t>
            </a:r>
            <a:r>
              <a:rPr lang="en-US" dirty="0" smtClean="0">
                <a:latin typeface="Rockwell" pitchFamily="18" charset="0"/>
              </a:rPr>
              <a:t>Alterations (sometimes called errors or miscues) that are made from the text including: substitutions, additions, omissions and other misreading. </a:t>
            </a:r>
            <a:endParaRPr lang="en-US" dirty="0">
              <a:latin typeface="Rockwell" pitchFamily="18" charset="0"/>
            </a:endParaRPr>
          </a:p>
        </p:txBody>
      </p:sp>
    </p:spTree>
    <p:extLst>
      <p:ext uri="{BB962C8B-B14F-4D97-AF65-F5344CB8AC3E}">
        <p14:creationId xmlns="" xmlns:p14="http://schemas.microsoft.com/office/powerpoint/2010/main" val="2245521791"/>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WritingDesignTemplate">
  <a:themeElements>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fontScheme name="WritingDesign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WritingDesign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ritingDesign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ritingDesign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ritingDesign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ritingDesign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ritingDesign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ritingDesign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ritingDesign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ritingDesign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ritingDesign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ritingDesign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ritingDesign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lass open house presenta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thm15="http://schemas.microsoft.com/office/thememl/2012/main" xmlns="" name="Class open house presentation" id="{ED6F853E-23FC-44AA-826D-3EFB5E0A4D17}" vid="{6E8FE5FC-8933-4D10-AAA1-772E0561EDC5}"/>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14921</TotalTime>
  <Words>8336</Words>
  <Application>Microsoft Office PowerPoint</Application>
  <PresentationFormat>On-screen Show (4:3)</PresentationFormat>
  <Paragraphs>1305</Paragraphs>
  <Slides>160</Slides>
  <Notes>68</Notes>
  <HiddenSlides>0</HiddenSlides>
  <MMClips>0</MMClips>
  <ScaleCrop>false</ScaleCrop>
  <HeadingPairs>
    <vt:vector size="4" baseType="variant">
      <vt:variant>
        <vt:lpstr>Theme</vt:lpstr>
      </vt:variant>
      <vt:variant>
        <vt:i4>2</vt:i4>
      </vt:variant>
      <vt:variant>
        <vt:lpstr>Slide Titles</vt:lpstr>
      </vt:variant>
      <vt:variant>
        <vt:i4>160</vt:i4>
      </vt:variant>
    </vt:vector>
  </HeadingPairs>
  <TitlesOfParts>
    <vt:vector size="162" baseType="lpstr">
      <vt:lpstr>WritingDesignTemplate</vt:lpstr>
      <vt:lpstr>Class open house presentation</vt:lpstr>
      <vt:lpstr>Assessing  for  Dyslexia</vt:lpstr>
      <vt:lpstr>Slide 2</vt:lpstr>
      <vt:lpstr>What Dyslexia Is and Is Not </vt:lpstr>
      <vt:lpstr>What is dyslexia? </vt:lpstr>
      <vt:lpstr>What Dyslexia is Not!! </vt:lpstr>
      <vt:lpstr>International Dyslexia Association (2002) defines dyslexia as:</vt:lpstr>
      <vt:lpstr>Slide 7</vt:lpstr>
      <vt:lpstr>Slide 8</vt:lpstr>
      <vt:lpstr>Defining Dyslexia:</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   The following are the primary reading/spelling characteristics of dyslexia: </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Secondary consequences of dyslexia may include the following: </vt:lpstr>
      <vt:lpstr>Common Evidence of Dyslexia</vt:lpstr>
      <vt:lpstr>Common Evidence of Dyslexia</vt:lpstr>
      <vt:lpstr>Common Evidence of Dyslexia</vt:lpstr>
      <vt:lpstr>Students with Dyslexia: </vt:lpstr>
      <vt:lpstr>Slide 40</vt:lpstr>
      <vt:lpstr>Slide 41</vt:lpstr>
      <vt:lpstr>Slide 42</vt:lpstr>
      <vt:lpstr>Cognitive Processes</vt:lpstr>
      <vt:lpstr>Slide 44</vt:lpstr>
      <vt:lpstr>Auditory Processing (Ga)</vt:lpstr>
      <vt:lpstr>Slide 46</vt:lpstr>
      <vt:lpstr>Slide 47</vt:lpstr>
      <vt:lpstr>Procedures for Assessment of Dyslexia</vt:lpstr>
      <vt:lpstr>Slide 49</vt:lpstr>
      <vt:lpstr>Data Gathering includes:</vt:lpstr>
      <vt:lpstr>Formal Assessment</vt:lpstr>
      <vt:lpstr>Diagnosis of Dyslexia </vt:lpstr>
      <vt:lpstr>Domains to Assess</vt:lpstr>
      <vt:lpstr>Domains to Assess</vt:lpstr>
      <vt:lpstr>Domains to Assess</vt:lpstr>
      <vt:lpstr>Slide 56</vt:lpstr>
      <vt:lpstr>Assessment Instruments</vt:lpstr>
      <vt:lpstr>Assessment Instruments</vt:lpstr>
      <vt:lpstr>Assessment Instruments</vt:lpstr>
      <vt:lpstr>Agenda for CTOPP 2</vt:lpstr>
      <vt:lpstr>Learner Objectives</vt:lpstr>
      <vt:lpstr>Overview of CTOPP 2</vt:lpstr>
      <vt:lpstr>CTOPP 2 Characteristics</vt:lpstr>
      <vt:lpstr>      Three Kinds of Phonological Processing </vt:lpstr>
      <vt:lpstr>Phonological Awareness</vt:lpstr>
      <vt:lpstr>Phonological Memory</vt:lpstr>
      <vt:lpstr>Rapid Naming</vt:lpstr>
      <vt:lpstr>Subtests</vt:lpstr>
      <vt:lpstr>Subtests (continued)</vt:lpstr>
      <vt:lpstr>Subtests (continued)</vt:lpstr>
      <vt:lpstr>Composites</vt:lpstr>
      <vt:lpstr>Uses of the CTOPP</vt:lpstr>
      <vt:lpstr>Examiner Qualification</vt:lpstr>
      <vt:lpstr>Testing Time</vt:lpstr>
      <vt:lpstr>Test Administration “Rules”</vt:lpstr>
      <vt:lpstr>Materials Needed</vt:lpstr>
      <vt:lpstr>Testing Procedures</vt:lpstr>
      <vt:lpstr>Entry Points/Ceilings</vt:lpstr>
      <vt:lpstr>Administration/Scoring</vt:lpstr>
      <vt:lpstr>Interpreting the CTOPP 2 Results Subtest Scores</vt:lpstr>
      <vt:lpstr>Composite Standard Scores</vt:lpstr>
      <vt:lpstr>Phonological Awareness Composite Score (PACS)</vt:lpstr>
      <vt:lpstr>Phonological Memory Composite (PMCS)</vt:lpstr>
      <vt:lpstr>Rapid Symbolic Naming Composite Score (RsNCS)</vt:lpstr>
      <vt:lpstr>Rapid Non-Symbolic Naming Composite Score (RnNCS)</vt:lpstr>
      <vt:lpstr>Assessment Instruments Continued</vt:lpstr>
      <vt:lpstr>Assessment Instruments</vt:lpstr>
      <vt:lpstr>Assessment Instruments</vt:lpstr>
      <vt:lpstr>Gray Oral Reading Test</vt:lpstr>
      <vt:lpstr>Agenda</vt:lpstr>
      <vt:lpstr>Learner Objectives</vt:lpstr>
      <vt:lpstr>Description of GORT-5</vt:lpstr>
      <vt:lpstr>Scores</vt:lpstr>
      <vt:lpstr>Standard Scores</vt:lpstr>
      <vt:lpstr>Purpose of the GORT-5</vt:lpstr>
      <vt:lpstr>Examiner Qualification</vt:lpstr>
      <vt:lpstr>Test Administration “Rules”</vt:lpstr>
      <vt:lpstr>Materials</vt:lpstr>
      <vt:lpstr>Key Terms found in the GORT-5</vt:lpstr>
      <vt:lpstr>Key Terms found in the GORT-5 (continued)</vt:lpstr>
      <vt:lpstr>Key Terms found in the GORT-5 (continued)</vt:lpstr>
      <vt:lpstr>Administration Time</vt:lpstr>
      <vt:lpstr>Entry Points</vt:lpstr>
      <vt:lpstr>Story Administration Overview</vt:lpstr>
      <vt:lpstr>Story Administration Overview (continued)</vt:lpstr>
      <vt:lpstr>Basals and Ceilings</vt:lpstr>
      <vt:lpstr>Basals/Ceilings for Fluency Score</vt:lpstr>
      <vt:lpstr>Two Basal/Double Ceiling</vt:lpstr>
      <vt:lpstr>Prompting and Timing</vt:lpstr>
      <vt:lpstr>Marking Deviations</vt:lpstr>
      <vt:lpstr>Story Deviations</vt:lpstr>
      <vt:lpstr>Story Deviations, (continued)</vt:lpstr>
      <vt:lpstr>Story Deviations (continued)</vt:lpstr>
      <vt:lpstr>Comprehension Scores</vt:lpstr>
      <vt:lpstr> Completing the Profile Booklet </vt:lpstr>
      <vt:lpstr>Final Scoring</vt:lpstr>
      <vt:lpstr>TOWRE 2 (Test of Word Reading Efficiency)  </vt:lpstr>
      <vt:lpstr>Slide 118</vt:lpstr>
      <vt:lpstr>At a Glance</vt:lpstr>
      <vt:lpstr>   TOWRE-2 Subtests</vt:lpstr>
      <vt:lpstr>Slide 121</vt:lpstr>
      <vt:lpstr>Slide 122</vt:lpstr>
      <vt:lpstr>Slide 123</vt:lpstr>
      <vt:lpstr>Slide 124</vt:lpstr>
      <vt:lpstr>AMY</vt:lpstr>
      <vt:lpstr>Belinda</vt:lpstr>
      <vt:lpstr>CARL</vt:lpstr>
      <vt:lpstr>Slide 128</vt:lpstr>
      <vt:lpstr>Diagnostic Tests for Dyslexia</vt:lpstr>
      <vt:lpstr>Slide 130</vt:lpstr>
      <vt:lpstr>Slide 131</vt:lpstr>
      <vt:lpstr>Slide 132</vt:lpstr>
      <vt:lpstr>Slide 133</vt:lpstr>
      <vt:lpstr>Slide 134</vt:lpstr>
      <vt:lpstr>Slide 135</vt:lpstr>
      <vt:lpstr>Slide 136</vt:lpstr>
      <vt:lpstr>Slide 137</vt:lpstr>
      <vt:lpstr>Slide 138</vt:lpstr>
      <vt:lpstr>The Three Questions</vt:lpstr>
      <vt:lpstr>Electronic Profile Sheet</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Diagnosis and Accommodation</vt:lpstr>
      <vt:lpstr>Instruction and Remediation </vt:lpstr>
      <vt:lpstr>IMPORTANT</vt:lpstr>
      <vt:lpstr>Slide 159</vt:lpstr>
      <vt:lpstr>Slide 160</vt:lpstr>
    </vt:vector>
  </TitlesOfParts>
  <Company>Southern Methodist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Characteristics of the Dyslexic Learner</dc:title>
  <dc:creator>Karen Vickery</dc:creator>
  <cp:lastModifiedBy>Debbie Buchanan</cp:lastModifiedBy>
  <cp:revision>727</cp:revision>
  <dcterms:created xsi:type="dcterms:W3CDTF">2007-01-29T18:10:34Z</dcterms:created>
  <dcterms:modified xsi:type="dcterms:W3CDTF">2013-07-31T15:54:48Z</dcterms:modified>
</cp:coreProperties>
</file>